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mp" ContentType="image/pn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5"/>
  </p:notesMasterIdLst>
  <p:sldIdLst>
    <p:sldId id="256" r:id="rId2"/>
    <p:sldId id="293" r:id="rId3"/>
    <p:sldId id="268" r:id="rId4"/>
    <p:sldId id="270" r:id="rId5"/>
    <p:sldId id="272" r:id="rId6"/>
    <p:sldId id="273" r:id="rId7"/>
    <p:sldId id="274" r:id="rId8"/>
    <p:sldId id="304" r:id="rId9"/>
    <p:sldId id="294" r:id="rId10"/>
    <p:sldId id="295" r:id="rId11"/>
    <p:sldId id="296" r:id="rId12"/>
    <p:sldId id="297" r:id="rId13"/>
    <p:sldId id="298" r:id="rId14"/>
    <p:sldId id="299" r:id="rId15"/>
    <p:sldId id="300" r:id="rId16"/>
    <p:sldId id="301" r:id="rId17"/>
    <p:sldId id="258" r:id="rId18"/>
    <p:sldId id="302" r:id="rId19"/>
    <p:sldId id="303" r:id="rId20"/>
    <p:sldId id="278" r:id="rId21"/>
    <p:sldId id="279" r:id="rId22"/>
    <p:sldId id="305" r:id="rId23"/>
    <p:sldId id="280" r:id="rId24"/>
    <p:sldId id="285" r:id="rId25"/>
    <p:sldId id="306" r:id="rId26"/>
    <p:sldId id="281" r:id="rId27"/>
    <p:sldId id="282" r:id="rId28"/>
    <p:sldId id="283" r:id="rId29"/>
    <p:sldId id="284" r:id="rId30"/>
    <p:sldId id="289" r:id="rId31"/>
    <p:sldId id="288" r:id="rId32"/>
    <p:sldId id="290" r:id="rId33"/>
    <p:sldId id="292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758850D-67C8-4820-847F-2DEA7D75C2A9}" v="1111" dt="2018-09-21T12:40:09.08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00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176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notesMaster" Target="notesMasters/notesMaster1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viewProps" Target="viewProps.xml"/><Relationship Id="rId38" Type="http://schemas.openxmlformats.org/officeDocument/2006/relationships/theme" Target="theme/theme1.xml"/><Relationship Id="rId39" Type="http://schemas.openxmlformats.org/officeDocument/2006/relationships/tableStyles" Target="tableStyles.xml"/><Relationship Id="rId40" Type="http://schemas.microsoft.com/office/2016/11/relationships/changesInfo" Target="changesInfos/changesInfo1.xml"/><Relationship Id="rId41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vid Meger" userId="089caf2d-9c90-4e79-b76c-bb29309b972a" providerId="ADAL" clId="{864EE97A-28A0-4484-9687-26811974E311}"/>
    <pc:docChg chg="undo custSel addSld delSld modSld sldOrd">
      <pc:chgData name="David Meger" userId="089caf2d-9c90-4e79-b76c-bb29309b972a" providerId="ADAL" clId="{864EE97A-28A0-4484-9687-26811974E311}" dt="2018-09-21T12:40:09.084" v="1107" actId="14100"/>
      <pc:docMkLst>
        <pc:docMk/>
      </pc:docMkLst>
      <pc:sldChg chg="addSp modSp">
        <pc:chgData name="David Meger" userId="089caf2d-9c90-4e79-b76c-bb29309b972a" providerId="ADAL" clId="{864EE97A-28A0-4484-9687-26811974E311}" dt="2018-09-21T12:38:42.074" v="877" actId="14100"/>
        <pc:sldMkLst>
          <pc:docMk/>
          <pc:sldMk cId="124285950" sldId="258"/>
        </pc:sldMkLst>
        <pc:spChg chg="add mod">
          <ac:chgData name="David Meger" userId="089caf2d-9c90-4e79-b76c-bb29309b972a" providerId="ADAL" clId="{864EE97A-28A0-4484-9687-26811974E311}" dt="2018-09-21T12:38:39.949" v="876" actId="1076"/>
          <ac:spMkLst>
            <pc:docMk/>
            <pc:sldMk cId="124285950" sldId="258"/>
            <ac:spMk id="2" creationId="{4F16BCC1-E60A-4DE3-9C10-024D814A2A8E}"/>
          </ac:spMkLst>
        </pc:spChg>
        <pc:cxnChg chg="add mod">
          <ac:chgData name="David Meger" userId="089caf2d-9c90-4e79-b76c-bb29309b972a" providerId="ADAL" clId="{864EE97A-28A0-4484-9687-26811974E311}" dt="2018-09-21T12:38:42.074" v="877" actId="14100"/>
          <ac:cxnSpMkLst>
            <pc:docMk/>
            <pc:sldMk cId="124285950" sldId="258"/>
            <ac:cxnSpMk id="4" creationId="{279B1F95-651F-464F-A1D9-38EE72F1B447}"/>
          </ac:cxnSpMkLst>
        </pc:cxnChg>
      </pc:sldChg>
      <pc:sldChg chg="del">
        <pc:chgData name="David Meger" userId="089caf2d-9c90-4e79-b76c-bb29309b972a" providerId="ADAL" clId="{864EE97A-28A0-4484-9687-26811974E311}" dt="2018-09-21T12:27:57.761" v="6" actId="2696"/>
        <pc:sldMkLst>
          <pc:docMk/>
          <pc:sldMk cId="4250424724" sldId="263"/>
        </pc:sldMkLst>
      </pc:sldChg>
      <pc:sldChg chg="del">
        <pc:chgData name="David Meger" userId="089caf2d-9c90-4e79-b76c-bb29309b972a" providerId="ADAL" clId="{864EE97A-28A0-4484-9687-26811974E311}" dt="2018-09-21T12:27:57.767" v="7" actId="2696"/>
        <pc:sldMkLst>
          <pc:docMk/>
          <pc:sldMk cId="2485854256" sldId="264"/>
        </pc:sldMkLst>
      </pc:sldChg>
      <pc:sldChg chg="del">
        <pc:chgData name="David Meger" userId="089caf2d-9c90-4e79-b76c-bb29309b972a" providerId="ADAL" clId="{864EE97A-28A0-4484-9687-26811974E311}" dt="2018-09-21T12:26:22.970" v="0" actId="2696"/>
        <pc:sldMkLst>
          <pc:docMk/>
          <pc:sldMk cId="2267880267" sldId="266"/>
        </pc:sldMkLst>
      </pc:sldChg>
      <pc:sldChg chg="delSp">
        <pc:chgData name="David Meger" userId="089caf2d-9c90-4e79-b76c-bb29309b972a" providerId="ADAL" clId="{864EE97A-28A0-4484-9687-26811974E311}" dt="2018-09-21T12:28:28.628" v="8" actId="478"/>
        <pc:sldMkLst>
          <pc:docMk/>
          <pc:sldMk cId="1538191609" sldId="268"/>
        </pc:sldMkLst>
        <pc:cxnChg chg="del">
          <ac:chgData name="David Meger" userId="089caf2d-9c90-4e79-b76c-bb29309b972a" providerId="ADAL" clId="{864EE97A-28A0-4484-9687-26811974E311}" dt="2018-09-21T12:28:28.628" v="8" actId="478"/>
          <ac:cxnSpMkLst>
            <pc:docMk/>
            <pc:sldMk cId="1538191609" sldId="268"/>
            <ac:cxnSpMk id="44" creationId="{00000000-0000-0000-0000-000000000000}"/>
          </ac:cxnSpMkLst>
        </pc:cxnChg>
      </pc:sldChg>
      <pc:sldChg chg="del">
        <pc:chgData name="David Meger" userId="089caf2d-9c90-4e79-b76c-bb29309b972a" providerId="ADAL" clId="{864EE97A-28A0-4484-9687-26811974E311}" dt="2018-09-21T12:35:42.417" v="368" actId="2696"/>
        <pc:sldMkLst>
          <pc:docMk/>
          <pc:sldMk cId="2405508444" sldId="269"/>
        </pc:sldMkLst>
      </pc:sldChg>
      <pc:sldChg chg="modSp">
        <pc:chgData name="David Meger" userId="089caf2d-9c90-4e79-b76c-bb29309b972a" providerId="ADAL" clId="{864EE97A-28A0-4484-9687-26811974E311}" dt="2018-09-21T12:30:02.522" v="44" actId="1076"/>
        <pc:sldMkLst>
          <pc:docMk/>
          <pc:sldMk cId="3199869512" sldId="270"/>
        </pc:sldMkLst>
        <pc:spChg chg="mod">
          <ac:chgData name="David Meger" userId="089caf2d-9c90-4e79-b76c-bb29309b972a" providerId="ADAL" clId="{864EE97A-28A0-4484-9687-26811974E311}" dt="2018-09-21T12:29:38.347" v="24" actId="20577"/>
          <ac:spMkLst>
            <pc:docMk/>
            <pc:sldMk cId="3199869512" sldId="270"/>
            <ac:spMk id="5" creationId="{00000000-0000-0000-0000-000000000000}"/>
          </ac:spMkLst>
        </pc:spChg>
        <pc:spChg chg="mod">
          <ac:chgData name="David Meger" userId="089caf2d-9c90-4e79-b76c-bb29309b972a" providerId="ADAL" clId="{864EE97A-28A0-4484-9687-26811974E311}" dt="2018-09-21T12:29:41.421" v="26" actId="20577"/>
          <ac:spMkLst>
            <pc:docMk/>
            <pc:sldMk cId="3199869512" sldId="270"/>
            <ac:spMk id="6" creationId="{00000000-0000-0000-0000-000000000000}"/>
          </ac:spMkLst>
        </pc:spChg>
        <pc:spChg chg="mod">
          <ac:chgData name="David Meger" userId="089caf2d-9c90-4e79-b76c-bb29309b972a" providerId="ADAL" clId="{864EE97A-28A0-4484-9687-26811974E311}" dt="2018-09-21T12:30:02.522" v="44" actId="1076"/>
          <ac:spMkLst>
            <pc:docMk/>
            <pc:sldMk cId="3199869512" sldId="270"/>
            <ac:spMk id="18" creationId="{00000000-0000-0000-0000-000000000000}"/>
          </ac:spMkLst>
        </pc:spChg>
        <pc:cxnChg chg="mod">
          <ac:chgData name="David Meger" userId="089caf2d-9c90-4e79-b76c-bb29309b972a" providerId="ADAL" clId="{864EE97A-28A0-4484-9687-26811974E311}" dt="2018-09-21T12:29:24.638" v="14" actId="1076"/>
          <ac:cxnSpMkLst>
            <pc:docMk/>
            <pc:sldMk cId="3199869512" sldId="270"/>
            <ac:cxnSpMk id="12" creationId="{00000000-0000-0000-0000-000000000000}"/>
          </ac:cxnSpMkLst>
        </pc:cxnChg>
        <pc:cxnChg chg="mod">
          <ac:chgData name="David Meger" userId="089caf2d-9c90-4e79-b76c-bb29309b972a" providerId="ADAL" clId="{864EE97A-28A0-4484-9687-26811974E311}" dt="2018-09-21T12:29:15.998" v="9" actId="14100"/>
          <ac:cxnSpMkLst>
            <pc:docMk/>
            <pc:sldMk cId="3199869512" sldId="270"/>
            <ac:cxnSpMk id="13" creationId="{00000000-0000-0000-0000-000000000000}"/>
          </ac:cxnSpMkLst>
        </pc:cxnChg>
        <pc:cxnChg chg="mod">
          <ac:chgData name="David Meger" userId="089caf2d-9c90-4e79-b76c-bb29309b972a" providerId="ADAL" clId="{864EE97A-28A0-4484-9687-26811974E311}" dt="2018-09-21T12:29:46.024" v="27" actId="14100"/>
          <ac:cxnSpMkLst>
            <pc:docMk/>
            <pc:sldMk cId="3199869512" sldId="270"/>
            <ac:cxnSpMk id="15" creationId="{00000000-0000-0000-0000-000000000000}"/>
          </ac:cxnSpMkLst>
        </pc:cxnChg>
      </pc:sldChg>
      <pc:sldChg chg="del">
        <pc:chgData name="David Meger" userId="089caf2d-9c90-4e79-b76c-bb29309b972a" providerId="ADAL" clId="{864EE97A-28A0-4484-9687-26811974E311}" dt="2018-09-21T12:30:26.326" v="45" actId="2696"/>
        <pc:sldMkLst>
          <pc:docMk/>
          <pc:sldMk cId="3462770687" sldId="271"/>
        </pc:sldMkLst>
      </pc:sldChg>
      <pc:sldChg chg="modSp">
        <pc:chgData name="David Meger" userId="089caf2d-9c90-4e79-b76c-bb29309b972a" providerId="ADAL" clId="{864EE97A-28A0-4484-9687-26811974E311}" dt="2018-09-21T12:31:46.240" v="63" actId="1076"/>
        <pc:sldMkLst>
          <pc:docMk/>
          <pc:sldMk cId="1128436712" sldId="274"/>
        </pc:sldMkLst>
        <pc:spChg chg="mod">
          <ac:chgData name="David Meger" userId="089caf2d-9c90-4e79-b76c-bb29309b972a" providerId="ADAL" clId="{864EE97A-28A0-4484-9687-26811974E311}" dt="2018-09-21T12:31:46.240" v="63" actId="1076"/>
          <ac:spMkLst>
            <pc:docMk/>
            <pc:sldMk cId="1128436712" sldId="274"/>
            <ac:spMk id="21" creationId="{00000000-0000-0000-0000-000000000000}"/>
          </ac:spMkLst>
        </pc:spChg>
      </pc:sldChg>
      <pc:sldChg chg="del">
        <pc:chgData name="David Meger" userId="089caf2d-9c90-4e79-b76c-bb29309b972a" providerId="ADAL" clId="{864EE97A-28A0-4484-9687-26811974E311}" dt="2018-09-21T12:35:42.418" v="369" actId="2696"/>
        <pc:sldMkLst>
          <pc:docMk/>
          <pc:sldMk cId="3996473963" sldId="275"/>
        </pc:sldMkLst>
      </pc:sldChg>
      <pc:sldChg chg="del">
        <pc:chgData name="David Meger" userId="089caf2d-9c90-4e79-b76c-bb29309b972a" providerId="ADAL" clId="{864EE97A-28A0-4484-9687-26811974E311}" dt="2018-09-21T12:35:42.420" v="370" actId="2696"/>
        <pc:sldMkLst>
          <pc:docMk/>
          <pc:sldMk cId="1925125102" sldId="276"/>
        </pc:sldMkLst>
      </pc:sldChg>
      <pc:sldChg chg="del">
        <pc:chgData name="David Meger" userId="089caf2d-9c90-4e79-b76c-bb29309b972a" providerId="ADAL" clId="{864EE97A-28A0-4484-9687-26811974E311}" dt="2018-09-21T12:35:42.422" v="371" actId="2696"/>
        <pc:sldMkLst>
          <pc:docMk/>
          <pc:sldMk cId="3172863" sldId="277"/>
        </pc:sldMkLst>
      </pc:sldChg>
      <pc:sldChg chg="modSp">
        <pc:chgData name="David Meger" userId="089caf2d-9c90-4e79-b76c-bb29309b972a" providerId="ADAL" clId="{864EE97A-28A0-4484-9687-26811974E311}" dt="2018-09-21T12:40:09.084" v="1107" actId="14100"/>
        <pc:sldMkLst>
          <pc:docMk/>
          <pc:sldMk cId="2291581278" sldId="285"/>
        </pc:sldMkLst>
        <pc:spChg chg="mod">
          <ac:chgData name="David Meger" userId="089caf2d-9c90-4e79-b76c-bb29309b972a" providerId="ADAL" clId="{864EE97A-28A0-4484-9687-26811974E311}" dt="2018-09-21T12:39:39.710" v="1029" actId="20577"/>
          <ac:spMkLst>
            <pc:docMk/>
            <pc:sldMk cId="2291581278" sldId="285"/>
            <ac:spMk id="2" creationId="{00000000-0000-0000-0000-000000000000}"/>
          </ac:spMkLst>
        </pc:spChg>
        <pc:spChg chg="mod">
          <ac:chgData name="David Meger" userId="089caf2d-9c90-4e79-b76c-bb29309b972a" providerId="ADAL" clId="{864EE97A-28A0-4484-9687-26811974E311}" dt="2018-09-21T12:40:09.084" v="1107" actId="14100"/>
          <ac:spMkLst>
            <pc:docMk/>
            <pc:sldMk cId="2291581278" sldId="285"/>
            <ac:spMk id="5" creationId="{00000000-0000-0000-0000-000000000000}"/>
          </ac:spMkLst>
        </pc:spChg>
      </pc:sldChg>
      <pc:sldChg chg="addSp modSp ord">
        <pc:chgData name="David Meger" userId="089caf2d-9c90-4e79-b76c-bb29309b972a" providerId="ADAL" clId="{864EE97A-28A0-4484-9687-26811974E311}" dt="2018-09-21T12:26:36.037" v="5"/>
        <pc:sldMkLst>
          <pc:docMk/>
          <pc:sldMk cId="4005551181" sldId="293"/>
        </pc:sldMkLst>
        <pc:spChg chg="add mod">
          <ac:chgData name="David Meger" userId="089caf2d-9c90-4e79-b76c-bb29309b972a" providerId="ADAL" clId="{864EE97A-28A0-4484-9687-26811974E311}" dt="2018-09-21T12:26:32.268" v="4" actId="1076"/>
          <ac:spMkLst>
            <pc:docMk/>
            <pc:sldMk cId="4005551181" sldId="293"/>
            <ac:spMk id="11" creationId="{EA39B6D9-BD57-4AB2-9639-4F1F5E1C4992}"/>
          </ac:spMkLst>
        </pc:spChg>
      </pc:sldChg>
      <pc:sldChg chg="modSp add">
        <pc:chgData name="David Meger" userId="089caf2d-9c90-4e79-b76c-bb29309b972a" providerId="ADAL" clId="{864EE97A-28A0-4484-9687-26811974E311}" dt="2018-09-21T12:31:08.019" v="52" actId="1076"/>
        <pc:sldMkLst>
          <pc:docMk/>
          <pc:sldMk cId="1285715128" sldId="294"/>
        </pc:sldMkLst>
        <pc:spChg chg="mod">
          <ac:chgData name="David Meger" userId="089caf2d-9c90-4e79-b76c-bb29309b972a" providerId="ADAL" clId="{864EE97A-28A0-4484-9687-26811974E311}" dt="2018-09-21T12:31:08.019" v="52" actId="1076"/>
          <ac:spMkLst>
            <pc:docMk/>
            <pc:sldMk cId="1285715128" sldId="294"/>
            <ac:spMk id="21" creationId="{00000000-0000-0000-0000-000000000000}"/>
          </ac:spMkLst>
        </pc:spChg>
        <pc:cxnChg chg="mod">
          <ac:chgData name="David Meger" userId="089caf2d-9c90-4e79-b76c-bb29309b972a" providerId="ADAL" clId="{864EE97A-28A0-4484-9687-26811974E311}" dt="2018-09-21T12:30:55.780" v="47" actId="14100"/>
          <ac:cxnSpMkLst>
            <pc:docMk/>
            <pc:sldMk cId="1285715128" sldId="294"/>
            <ac:cxnSpMk id="12" creationId="{00000000-0000-0000-0000-000000000000}"/>
          </ac:cxnSpMkLst>
        </pc:cxnChg>
        <pc:cxnChg chg="mod">
          <ac:chgData name="David Meger" userId="089caf2d-9c90-4e79-b76c-bb29309b972a" providerId="ADAL" clId="{864EE97A-28A0-4484-9687-26811974E311}" dt="2018-09-21T12:31:04.713" v="51" actId="14100"/>
          <ac:cxnSpMkLst>
            <pc:docMk/>
            <pc:sldMk cId="1285715128" sldId="294"/>
            <ac:cxnSpMk id="32" creationId="{00000000-0000-0000-0000-000000000000}"/>
          </ac:cxnSpMkLst>
        </pc:cxnChg>
      </pc:sldChg>
      <pc:sldChg chg="modSp add">
        <pc:chgData name="David Meger" userId="089caf2d-9c90-4e79-b76c-bb29309b972a" providerId="ADAL" clId="{864EE97A-28A0-4484-9687-26811974E311}" dt="2018-09-21T12:32:03.537" v="68" actId="1076"/>
        <pc:sldMkLst>
          <pc:docMk/>
          <pc:sldMk cId="1199701798" sldId="295"/>
        </pc:sldMkLst>
        <pc:spChg chg="mod">
          <ac:chgData name="David Meger" userId="089caf2d-9c90-4e79-b76c-bb29309b972a" providerId="ADAL" clId="{864EE97A-28A0-4484-9687-26811974E311}" dt="2018-09-21T12:31:24.149" v="57" actId="20577"/>
          <ac:spMkLst>
            <pc:docMk/>
            <pc:sldMk cId="1199701798" sldId="295"/>
            <ac:spMk id="7" creationId="{00000000-0000-0000-0000-000000000000}"/>
          </ac:spMkLst>
        </pc:spChg>
        <pc:spChg chg="mod">
          <ac:chgData name="David Meger" userId="089caf2d-9c90-4e79-b76c-bb29309b972a" providerId="ADAL" clId="{864EE97A-28A0-4484-9687-26811974E311}" dt="2018-09-21T12:31:22.039" v="56" actId="20577"/>
          <ac:spMkLst>
            <pc:docMk/>
            <pc:sldMk cId="1199701798" sldId="295"/>
            <ac:spMk id="8" creationId="{00000000-0000-0000-0000-000000000000}"/>
          </ac:spMkLst>
        </pc:spChg>
        <pc:spChg chg="mod">
          <ac:chgData name="David Meger" userId="089caf2d-9c90-4e79-b76c-bb29309b972a" providerId="ADAL" clId="{864EE97A-28A0-4484-9687-26811974E311}" dt="2018-09-21T12:32:03.537" v="68" actId="1076"/>
          <ac:spMkLst>
            <pc:docMk/>
            <pc:sldMk cId="1199701798" sldId="295"/>
            <ac:spMk id="21" creationId="{00000000-0000-0000-0000-000000000000}"/>
          </ac:spMkLst>
        </pc:spChg>
      </pc:sldChg>
      <pc:sldChg chg="addSp delSp modSp add">
        <pc:chgData name="David Meger" userId="089caf2d-9c90-4e79-b76c-bb29309b972a" providerId="ADAL" clId="{864EE97A-28A0-4484-9687-26811974E311}" dt="2018-09-21T12:34:49.142" v="355" actId="14100"/>
        <pc:sldMkLst>
          <pc:docMk/>
          <pc:sldMk cId="2506073007" sldId="296"/>
        </pc:sldMkLst>
        <pc:spChg chg="del">
          <ac:chgData name="David Meger" userId="089caf2d-9c90-4e79-b76c-bb29309b972a" providerId="ADAL" clId="{864EE97A-28A0-4484-9687-26811974E311}" dt="2018-09-21T12:33:07.294" v="75"/>
          <ac:spMkLst>
            <pc:docMk/>
            <pc:sldMk cId="2506073007" sldId="296"/>
            <ac:spMk id="2" creationId="{B9885CF0-7B6B-4644-82DF-A8E41581A48B}"/>
          </ac:spMkLst>
        </pc:spChg>
        <pc:spChg chg="del">
          <ac:chgData name="David Meger" userId="089caf2d-9c90-4e79-b76c-bb29309b972a" providerId="ADAL" clId="{864EE97A-28A0-4484-9687-26811974E311}" dt="2018-09-21T12:32:58.151" v="71" actId="931"/>
          <ac:spMkLst>
            <pc:docMk/>
            <pc:sldMk cId="2506073007" sldId="296"/>
            <ac:spMk id="3" creationId="{935936F6-D211-4DD4-BF60-D1170C7ABDF5}"/>
          </ac:spMkLst>
        </pc:spChg>
        <pc:spChg chg="del">
          <ac:chgData name="David Meger" userId="089caf2d-9c90-4e79-b76c-bb29309b972a" providerId="ADAL" clId="{864EE97A-28A0-4484-9687-26811974E311}" dt="2018-09-21T12:32:42.885" v="70" actId="478"/>
          <ac:spMkLst>
            <pc:docMk/>
            <pc:sldMk cId="2506073007" sldId="296"/>
            <ac:spMk id="4" creationId="{87A9807C-3689-4F4B-AC34-F66B536C4C04}"/>
          </ac:spMkLst>
        </pc:spChg>
        <pc:spChg chg="add mod">
          <ac:chgData name="David Meger" userId="089caf2d-9c90-4e79-b76c-bb29309b972a" providerId="ADAL" clId="{864EE97A-28A0-4484-9687-26811974E311}" dt="2018-09-21T12:33:36.172" v="116" actId="20577"/>
          <ac:spMkLst>
            <pc:docMk/>
            <pc:sldMk cId="2506073007" sldId="296"/>
            <ac:spMk id="7" creationId="{8181FFDD-3609-4B5C-AD08-CABC43D06AEF}"/>
          </ac:spMkLst>
        </pc:spChg>
        <pc:spChg chg="add mod">
          <ac:chgData name="David Meger" userId="089caf2d-9c90-4e79-b76c-bb29309b972a" providerId="ADAL" clId="{864EE97A-28A0-4484-9687-26811974E311}" dt="2018-09-21T12:34:37.700" v="352" actId="27636"/>
          <ac:spMkLst>
            <pc:docMk/>
            <pc:sldMk cId="2506073007" sldId="296"/>
            <ac:spMk id="8" creationId="{669F4D2A-549B-4F04-8524-72F1933D3179}"/>
          </ac:spMkLst>
        </pc:spChg>
        <pc:picChg chg="add mod">
          <ac:chgData name="David Meger" userId="089caf2d-9c90-4e79-b76c-bb29309b972a" providerId="ADAL" clId="{864EE97A-28A0-4484-9687-26811974E311}" dt="2018-09-21T12:33:22.624" v="80" actId="14100"/>
          <ac:picMkLst>
            <pc:docMk/>
            <pc:sldMk cId="2506073007" sldId="296"/>
            <ac:picMk id="6" creationId="{D021A961-CCFC-45DC-8F86-B39D3F524688}"/>
          </ac:picMkLst>
        </pc:picChg>
        <pc:cxnChg chg="add mod">
          <ac:chgData name="David Meger" userId="089caf2d-9c90-4e79-b76c-bb29309b972a" providerId="ADAL" clId="{864EE97A-28A0-4484-9687-26811974E311}" dt="2018-09-21T12:34:49.142" v="355" actId="14100"/>
          <ac:cxnSpMkLst>
            <pc:docMk/>
            <pc:sldMk cId="2506073007" sldId="296"/>
            <ac:cxnSpMk id="9" creationId="{1CA8A83C-F588-4184-9656-B7DD2E41FFBD}"/>
          </ac:cxnSpMkLst>
        </pc:cxnChg>
      </pc:sldChg>
      <pc:sldChg chg="modSp add">
        <pc:chgData name="David Meger" userId="089caf2d-9c90-4e79-b76c-bb29309b972a" providerId="ADAL" clId="{864EE97A-28A0-4484-9687-26811974E311}" dt="2018-09-21T12:34:58.648" v="358" actId="14100"/>
        <pc:sldMkLst>
          <pc:docMk/>
          <pc:sldMk cId="1299054555" sldId="297"/>
        </pc:sldMkLst>
        <pc:cxnChg chg="mod">
          <ac:chgData name="David Meger" userId="089caf2d-9c90-4e79-b76c-bb29309b972a" providerId="ADAL" clId="{864EE97A-28A0-4484-9687-26811974E311}" dt="2018-09-21T12:34:58.648" v="358" actId="14100"/>
          <ac:cxnSpMkLst>
            <pc:docMk/>
            <pc:sldMk cId="1299054555" sldId="297"/>
            <ac:cxnSpMk id="9" creationId="{1CA8A83C-F588-4184-9656-B7DD2E41FFBD}"/>
          </ac:cxnSpMkLst>
        </pc:cxnChg>
      </pc:sldChg>
      <pc:sldChg chg="modSp add">
        <pc:chgData name="David Meger" userId="089caf2d-9c90-4e79-b76c-bb29309b972a" providerId="ADAL" clId="{864EE97A-28A0-4484-9687-26811974E311}" dt="2018-09-21T12:35:08.824" v="361" actId="14100"/>
        <pc:sldMkLst>
          <pc:docMk/>
          <pc:sldMk cId="4104913568" sldId="298"/>
        </pc:sldMkLst>
        <pc:cxnChg chg="mod">
          <ac:chgData name="David Meger" userId="089caf2d-9c90-4e79-b76c-bb29309b972a" providerId="ADAL" clId="{864EE97A-28A0-4484-9687-26811974E311}" dt="2018-09-21T12:35:08.824" v="361" actId="14100"/>
          <ac:cxnSpMkLst>
            <pc:docMk/>
            <pc:sldMk cId="4104913568" sldId="298"/>
            <ac:cxnSpMk id="9" creationId="{1CA8A83C-F588-4184-9656-B7DD2E41FFBD}"/>
          </ac:cxnSpMkLst>
        </pc:cxnChg>
      </pc:sldChg>
      <pc:sldChg chg="modSp add">
        <pc:chgData name="David Meger" userId="089caf2d-9c90-4e79-b76c-bb29309b972a" providerId="ADAL" clId="{864EE97A-28A0-4484-9687-26811974E311}" dt="2018-09-21T12:35:20.952" v="364" actId="14100"/>
        <pc:sldMkLst>
          <pc:docMk/>
          <pc:sldMk cId="2739029752" sldId="299"/>
        </pc:sldMkLst>
        <pc:cxnChg chg="mod">
          <ac:chgData name="David Meger" userId="089caf2d-9c90-4e79-b76c-bb29309b972a" providerId="ADAL" clId="{864EE97A-28A0-4484-9687-26811974E311}" dt="2018-09-21T12:35:20.952" v="364" actId="14100"/>
          <ac:cxnSpMkLst>
            <pc:docMk/>
            <pc:sldMk cId="2739029752" sldId="299"/>
            <ac:cxnSpMk id="9" creationId="{1CA8A83C-F588-4184-9656-B7DD2E41FFBD}"/>
          </ac:cxnSpMkLst>
        </pc:cxnChg>
      </pc:sldChg>
      <pc:sldChg chg="modSp add">
        <pc:chgData name="David Meger" userId="089caf2d-9c90-4e79-b76c-bb29309b972a" providerId="ADAL" clId="{864EE97A-28A0-4484-9687-26811974E311}" dt="2018-09-21T12:35:30.252" v="367" actId="14100"/>
        <pc:sldMkLst>
          <pc:docMk/>
          <pc:sldMk cId="4205854965" sldId="300"/>
        </pc:sldMkLst>
        <pc:cxnChg chg="mod">
          <ac:chgData name="David Meger" userId="089caf2d-9c90-4e79-b76c-bb29309b972a" providerId="ADAL" clId="{864EE97A-28A0-4484-9687-26811974E311}" dt="2018-09-21T12:35:30.252" v="367" actId="14100"/>
          <ac:cxnSpMkLst>
            <pc:docMk/>
            <pc:sldMk cId="4205854965" sldId="300"/>
            <ac:cxnSpMk id="9" creationId="{1CA8A83C-F588-4184-9656-B7DD2E41FFBD}"/>
          </ac:cxnSpMkLst>
        </pc:cxnChg>
      </pc:sldChg>
      <pc:sldChg chg="delSp modSp add">
        <pc:chgData name="David Meger" userId="089caf2d-9c90-4e79-b76c-bb29309b972a" providerId="ADAL" clId="{864EE97A-28A0-4484-9687-26811974E311}" dt="2018-09-21T12:37:02.193" v="712" actId="20577"/>
        <pc:sldMkLst>
          <pc:docMk/>
          <pc:sldMk cId="3695320012" sldId="301"/>
        </pc:sldMkLst>
        <pc:spChg chg="mod">
          <ac:chgData name="David Meger" userId="089caf2d-9c90-4e79-b76c-bb29309b972a" providerId="ADAL" clId="{864EE97A-28A0-4484-9687-26811974E311}" dt="2018-09-21T12:35:57.712" v="414" actId="20577"/>
          <ac:spMkLst>
            <pc:docMk/>
            <pc:sldMk cId="3695320012" sldId="301"/>
            <ac:spMk id="2" creationId="{F7DA6065-CE3B-4430-8E7C-7DF9AA998C5F}"/>
          </ac:spMkLst>
        </pc:spChg>
        <pc:spChg chg="mod">
          <ac:chgData name="David Meger" userId="089caf2d-9c90-4e79-b76c-bb29309b972a" providerId="ADAL" clId="{864EE97A-28A0-4484-9687-26811974E311}" dt="2018-09-21T12:37:02.193" v="712" actId="20577"/>
          <ac:spMkLst>
            <pc:docMk/>
            <pc:sldMk cId="3695320012" sldId="301"/>
            <ac:spMk id="3" creationId="{A53ECB50-0356-454F-B676-D8EC68910D43}"/>
          </ac:spMkLst>
        </pc:spChg>
        <pc:spChg chg="del">
          <ac:chgData name="David Meger" userId="089caf2d-9c90-4e79-b76c-bb29309b972a" providerId="ADAL" clId="{864EE97A-28A0-4484-9687-26811974E311}" dt="2018-09-21T12:36:03.502" v="415" actId="478"/>
          <ac:spMkLst>
            <pc:docMk/>
            <pc:sldMk cId="3695320012" sldId="301"/>
            <ac:spMk id="4" creationId="{D9972996-096A-45F0-BFD7-B2DFF2715E92}"/>
          </ac:spMkLst>
        </pc:spChg>
      </pc:sldChg>
      <pc:sldChg chg="add">
        <pc:chgData name="David Meger" userId="089caf2d-9c90-4e79-b76c-bb29309b972a" providerId="ADAL" clId="{864EE97A-28A0-4484-9687-26811974E311}" dt="2018-09-21T12:38:14.559" v="808"/>
        <pc:sldMkLst>
          <pc:docMk/>
          <pc:sldMk cId="1048780942" sldId="302"/>
        </pc:sldMkLst>
      </pc:sldChg>
      <pc:sldChg chg="modSp add">
        <pc:chgData name="David Meger" userId="089caf2d-9c90-4e79-b76c-bb29309b972a" providerId="ADAL" clId="{864EE97A-28A0-4484-9687-26811974E311}" dt="2018-09-21T12:39:15.549" v="967" actId="14100"/>
        <pc:sldMkLst>
          <pc:docMk/>
          <pc:sldMk cId="2226769799" sldId="303"/>
        </pc:sldMkLst>
        <pc:spChg chg="mod">
          <ac:chgData name="David Meger" userId="089caf2d-9c90-4e79-b76c-bb29309b972a" providerId="ADAL" clId="{864EE97A-28A0-4484-9687-26811974E311}" dt="2018-09-21T12:39:10.455" v="965" actId="1076"/>
          <ac:spMkLst>
            <pc:docMk/>
            <pc:sldMk cId="2226769799" sldId="303"/>
            <ac:spMk id="2" creationId="{4F16BCC1-E60A-4DE3-9C10-024D814A2A8E}"/>
          </ac:spMkLst>
        </pc:spChg>
        <pc:cxnChg chg="mod">
          <ac:chgData name="David Meger" userId="089caf2d-9c90-4e79-b76c-bb29309b972a" providerId="ADAL" clId="{864EE97A-28A0-4484-9687-26811974E311}" dt="2018-09-21T12:39:15.549" v="967" actId="14100"/>
          <ac:cxnSpMkLst>
            <pc:docMk/>
            <pc:sldMk cId="2226769799" sldId="303"/>
            <ac:cxnSpMk id="4" creationId="{279B1F95-651F-464F-A1D9-38EE72F1B447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717FFA-41A2-DA4D-A39D-D5FD0B58ABCB}" type="datetimeFigureOut">
              <a:rPr lang="en-US" smtClean="0"/>
              <a:t>9/24/18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F349FD-C181-6443-BAF4-B15AFDB44E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2413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9/24/18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9/24/18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9/24/18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9/24/18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9/24/18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9/24/18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9/24/18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9/24/18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9/24/18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9/24/18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9/24/18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9/24/18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tmp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tmp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tmp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tmp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tmp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mp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mp"/><Relationship Id="rId3" Type="http://schemas.openxmlformats.org/officeDocument/2006/relationships/image" Target="../media/image8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tmp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e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mp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mp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dirty="0"/>
              <a:t>COMP 206 – Introduction to Software Systems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246275"/>
            <a:ext cx="9144000" cy="1655762"/>
          </a:xfrm>
        </p:spPr>
        <p:txBody>
          <a:bodyPr/>
          <a:lstStyle/>
          <a:p>
            <a:r>
              <a:rPr lang="en-CA" dirty="0"/>
              <a:t>Lecture 4 – C Basics Continued</a:t>
            </a:r>
          </a:p>
          <a:p>
            <a:r>
              <a:rPr lang="en-CA" dirty="0"/>
              <a:t>January 18</a:t>
            </a:r>
            <a:r>
              <a:rPr lang="en-CA" baseline="30000" dirty="0"/>
              <a:t>th</a:t>
            </a:r>
            <a:r>
              <a:rPr lang="en-CA" dirty="0"/>
              <a:t>, 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Sorting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For each position in the array, </a:t>
            </a:r>
            <a:r>
              <a:rPr lang="en-US" dirty="0" err="1"/>
              <a:t>pos</a:t>
            </a:r>
            <a:endParaRPr lang="en-US" dirty="0"/>
          </a:p>
          <a:p>
            <a:pPr lvl="1"/>
            <a:r>
              <a:rPr lang="en-US" dirty="0"/>
              <a:t>Let </a:t>
            </a:r>
            <a:r>
              <a:rPr lang="en-US" dirty="0" err="1"/>
              <a:t>curr</a:t>
            </a:r>
            <a:r>
              <a:rPr lang="en-US" dirty="0"/>
              <a:t> be the current value at </a:t>
            </a:r>
            <a:r>
              <a:rPr lang="en-US" dirty="0" err="1"/>
              <a:t>pos</a:t>
            </a:r>
            <a:endParaRPr lang="en-US" dirty="0"/>
          </a:p>
          <a:p>
            <a:pPr lvl="1"/>
            <a:r>
              <a:rPr lang="en-US" dirty="0"/>
              <a:t>Find the position of the minimal element from </a:t>
            </a:r>
            <a:r>
              <a:rPr lang="en-US" dirty="0" err="1"/>
              <a:t>pos</a:t>
            </a:r>
            <a:r>
              <a:rPr lang="en-US" dirty="0"/>
              <a:t> to the end: </a:t>
            </a:r>
            <a:r>
              <a:rPr lang="en-US" dirty="0" err="1"/>
              <a:t>min_val</a:t>
            </a:r>
            <a:r>
              <a:rPr lang="en-US" dirty="0"/>
              <a:t>, </a:t>
            </a:r>
            <a:r>
              <a:rPr lang="en-US" dirty="0" err="1"/>
              <a:t>min_pos</a:t>
            </a:r>
            <a:endParaRPr lang="en-US" dirty="0"/>
          </a:p>
          <a:p>
            <a:pPr lvl="1"/>
            <a:r>
              <a:rPr lang="en-US" dirty="0"/>
              <a:t>Swap the values of </a:t>
            </a:r>
            <a:r>
              <a:rPr lang="en-US" dirty="0" err="1"/>
              <a:t>pos</a:t>
            </a:r>
            <a:r>
              <a:rPr lang="en-US" dirty="0"/>
              <a:t> and </a:t>
            </a:r>
            <a:r>
              <a:rPr lang="en-US" dirty="0" err="1"/>
              <a:t>min_pos</a:t>
            </a:r>
            <a:endParaRPr lang="en-US" dirty="0"/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CA" dirty="0"/>
              <a:t>Intuition: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7310282" y="3299461"/>
            <a:ext cx="727363" cy="7793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3200" dirty="0"/>
              <a:t>1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8255854" y="3299461"/>
            <a:ext cx="727363" cy="7793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3200" dirty="0"/>
              <a:t>2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095786" y="3299461"/>
            <a:ext cx="727363" cy="7793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3200" dirty="0"/>
              <a:t>3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9935718" y="3299461"/>
            <a:ext cx="727363" cy="7793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3200" dirty="0"/>
              <a:t>4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6909364" y="5023289"/>
            <a:ext cx="839931" cy="56724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3200" dirty="0" err="1">
                <a:solidFill>
                  <a:schemeClr val="tx1"/>
                </a:solidFill>
              </a:rPr>
              <a:t>pos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2" name="Straight Arrow Connector 11"/>
          <p:cNvCxnSpPr>
            <a:cxnSpLocks/>
            <a:stCxn id="9" idx="0"/>
            <a:endCxn id="7" idx="2"/>
          </p:cNvCxnSpPr>
          <p:nvPr/>
        </p:nvCxnSpPr>
        <p:spPr>
          <a:xfrm flipV="1">
            <a:off x="7329330" y="4078779"/>
            <a:ext cx="2130138" cy="94451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8619535" y="5023289"/>
            <a:ext cx="1679864" cy="56821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3200" dirty="0" err="1">
                <a:solidFill>
                  <a:schemeClr val="tx1"/>
                </a:solidFill>
              </a:rPr>
              <a:t>min_pos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8" name="Straight Arrow Connector 17"/>
          <p:cNvCxnSpPr>
            <a:stCxn id="17" idx="0"/>
            <a:endCxn id="8" idx="2"/>
          </p:cNvCxnSpPr>
          <p:nvPr/>
        </p:nvCxnSpPr>
        <p:spPr>
          <a:xfrm flipV="1">
            <a:off x="9459467" y="4078779"/>
            <a:ext cx="839933" cy="94451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9017875" y="2384959"/>
            <a:ext cx="1835685" cy="56724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3200" dirty="0">
                <a:solidFill>
                  <a:schemeClr val="tx1"/>
                </a:solidFill>
              </a:rPr>
              <a:t>swapped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2" name="Curved Connector 31"/>
          <p:cNvCxnSpPr>
            <a:cxnSpLocks/>
            <a:stCxn id="7" idx="0"/>
            <a:endCxn id="8" idx="0"/>
          </p:cNvCxnSpPr>
          <p:nvPr/>
        </p:nvCxnSpPr>
        <p:spPr>
          <a:xfrm rot="5400000" flipH="1" flipV="1">
            <a:off x="9879434" y="2879495"/>
            <a:ext cx="12700" cy="839932"/>
          </a:xfrm>
          <a:prstGeom prst="curvedConnector3">
            <a:avLst>
              <a:gd name="adj1" fmla="val 1800000"/>
            </a:avLst>
          </a:prstGeom>
          <a:ln w="381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97017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xmlns="" id="{8181FFDD-3609-4B5C-AD08-CABC43D06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Dave’s Solution in C</a:t>
            </a:r>
          </a:p>
        </p:txBody>
      </p:sp>
      <p:pic>
        <p:nvPicPr>
          <p:cNvPr id="6" name="Content Placeholder 5" descr="A picture containing screenshot&#10;&#10;Description generated with very high confidence">
            <a:extLst>
              <a:ext uri="{FF2B5EF4-FFF2-40B4-BE49-F238E27FC236}">
                <a16:creationId xmlns:a16="http://schemas.microsoft.com/office/drawing/2014/main" xmlns="" id="{D021A961-CCFC-45DC-8F86-B39D3F52468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2" y="1849280"/>
            <a:ext cx="5889926" cy="4570986"/>
          </a:xfr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xmlns="" id="{669F4D2A-549B-4F04-8524-72F1933D31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2014310"/>
            <a:ext cx="5181600" cy="4843689"/>
          </a:xfrm>
        </p:spPr>
        <p:txBody>
          <a:bodyPr>
            <a:normAutofit fontScale="92500" lnSpcReduction="10000"/>
          </a:bodyPr>
          <a:lstStyle/>
          <a:p>
            <a:r>
              <a:rPr lang="en-CA" dirty="0"/>
              <a:t>Setup the array</a:t>
            </a:r>
          </a:p>
          <a:p>
            <a:endParaRPr lang="en-CA" dirty="0"/>
          </a:p>
          <a:p>
            <a:r>
              <a:rPr lang="en-CA" dirty="0"/>
              <a:t>One for loop over the position that should next contain the minimum element</a:t>
            </a:r>
          </a:p>
          <a:p>
            <a:endParaRPr lang="en-CA" dirty="0"/>
          </a:p>
          <a:p>
            <a:r>
              <a:rPr lang="en-CA" dirty="0"/>
              <a:t>Another loop to find the min</a:t>
            </a:r>
          </a:p>
          <a:p>
            <a:endParaRPr lang="en-CA" dirty="0"/>
          </a:p>
          <a:p>
            <a:r>
              <a:rPr lang="en-CA" dirty="0"/>
              <a:t>An if to check about swapping</a:t>
            </a:r>
          </a:p>
          <a:p>
            <a:endParaRPr lang="en-CA" dirty="0"/>
          </a:p>
          <a:p>
            <a:r>
              <a:rPr lang="en-CA" dirty="0"/>
              <a:t>Print at the end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xmlns="" id="{1CA8A83C-F588-4184-9656-B7DD2E41FFBD}"/>
              </a:ext>
            </a:extLst>
          </p:cNvPr>
          <p:cNvCxnSpPr>
            <a:cxnSpLocks/>
          </p:cNvCxnSpPr>
          <p:nvPr/>
        </p:nvCxnSpPr>
        <p:spPr>
          <a:xfrm>
            <a:off x="3410857" y="2206171"/>
            <a:ext cx="3381829" cy="232229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60730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xmlns="" id="{8181FFDD-3609-4B5C-AD08-CABC43D06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Dave’s Solution in C</a:t>
            </a:r>
          </a:p>
        </p:txBody>
      </p:sp>
      <p:pic>
        <p:nvPicPr>
          <p:cNvPr id="6" name="Content Placeholder 5" descr="A picture containing screenshot&#10;&#10;Description generated with very high confidence">
            <a:extLst>
              <a:ext uri="{FF2B5EF4-FFF2-40B4-BE49-F238E27FC236}">
                <a16:creationId xmlns:a16="http://schemas.microsoft.com/office/drawing/2014/main" xmlns="" id="{D021A961-CCFC-45DC-8F86-B39D3F52468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2" y="1849280"/>
            <a:ext cx="5889926" cy="4570986"/>
          </a:xfr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xmlns="" id="{669F4D2A-549B-4F04-8524-72F1933D31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2014310"/>
            <a:ext cx="5181600" cy="4843689"/>
          </a:xfrm>
        </p:spPr>
        <p:txBody>
          <a:bodyPr>
            <a:normAutofit fontScale="92500" lnSpcReduction="10000"/>
          </a:bodyPr>
          <a:lstStyle/>
          <a:p>
            <a:r>
              <a:rPr lang="en-CA" dirty="0"/>
              <a:t>Setup the array</a:t>
            </a:r>
          </a:p>
          <a:p>
            <a:endParaRPr lang="en-CA" dirty="0"/>
          </a:p>
          <a:p>
            <a:r>
              <a:rPr lang="en-CA" dirty="0"/>
              <a:t>One for loop over the position that should next contain the minimum element</a:t>
            </a:r>
          </a:p>
          <a:p>
            <a:endParaRPr lang="en-CA" dirty="0"/>
          </a:p>
          <a:p>
            <a:r>
              <a:rPr lang="en-CA" dirty="0"/>
              <a:t>Another loop to find the min</a:t>
            </a:r>
          </a:p>
          <a:p>
            <a:endParaRPr lang="en-CA" dirty="0"/>
          </a:p>
          <a:p>
            <a:r>
              <a:rPr lang="en-CA" dirty="0"/>
              <a:t>An if to check about swapping</a:t>
            </a:r>
          </a:p>
          <a:p>
            <a:endParaRPr lang="en-CA" dirty="0"/>
          </a:p>
          <a:p>
            <a:r>
              <a:rPr lang="en-CA" dirty="0"/>
              <a:t>Print at the end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xmlns="" id="{1CA8A83C-F588-4184-9656-B7DD2E41FFBD}"/>
              </a:ext>
            </a:extLst>
          </p:cNvPr>
          <p:cNvCxnSpPr>
            <a:cxnSpLocks/>
          </p:cNvCxnSpPr>
          <p:nvPr/>
        </p:nvCxnSpPr>
        <p:spPr>
          <a:xfrm flipV="1">
            <a:off x="6019799" y="2801257"/>
            <a:ext cx="714830" cy="478973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90545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xmlns="" id="{8181FFDD-3609-4B5C-AD08-CABC43D06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Dave’s Solution in C</a:t>
            </a:r>
          </a:p>
        </p:txBody>
      </p:sp>
      <p:pic>
        <p:nvPicPr>
          <p:cNvPr id="6" name="Content Placeholder 5" descr="A picture containing screenshot&#10;&#10;Description generated with very high confidence">
            <a:extLst>
              <a:ext uri="{FF2B5EF4-FFF2-40B4-BE49-F238E27FC236}">
                <a16:creationId xmlns:a16="http://schemas.microsoft.com/office/drawing/2014/main" xmlns="" id="{D021A961-CCFC-45DC-8F86-B39D3F52468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2" y="1849280"/>
            <a:ext cx="5889926" cy="4570986"/>
          </a:xfr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xmlns="" id="{669F4D2A-549B-4F04-8524-72F1933D31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2014310"/>
            <a:ext cx="5181600" cy="4843689"/>
          </a:xfrm>
        </p:spPr>
        <p:txBody>
          <a:bodyPr>
            <a:normAutofit fontScale="92500" lnSpcReduction="10000"/>
          </a:bodyPr>
          <a:lstStyle/>
          <a:p>
            <a:r>
              <a:rPr lang="en-CA" dirty="0"/>
              <a:t>Setup the array</a:t>
            </a:r>
          </a:p>
          <a:p>
            <a:endParaRPr lang="en-CA" dirty="0"/>
          </a:p>
          <a:p>
            <a:r>
              <a:rPr lang="en-CA" dirty="0"/>
              <a:t>One for loop over the position that should next contain the minimum element</a:t>
            </a:r>
          </a:p>
          <a:p>
            <a:endParaRPr lang="en-CA" dirty="0"/>
          </a:p>
          <a:p>
            <a:r>
              <a:rPr lang="en-CA" dirty="0"/>
              <a:t>Another loop to find the min</a:t>
            </a:r>
          </a:p>
          <a:p>
            <a:endParaRPr lang="en-CA" dirty="0"/>
          </a:p>
          <a:p>
            <a:r>
              <a:rPr lang="en-CA" dirty="0"/>
              <a:t>An if to check about swapping</a:t>
            </a:r>
          </a:p>
          <a:p>
            <a:endParaRPr lang="en-CA" dirty="0"/>
          </a:p>
          <a:p>
            <a:r>
              <a:rPr lang="en-CA" dirty="0"/>
              <a:t>Print at the end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xmlns="" id="{1CA8A83C-F588-4184-9656-B7DD2E41FFBD}"/>
              </a:ext>
            </a:extLst>
          </p:cNvPr>
          <p:cNvCxnSpPr>
            <a:cxnSpLocks/>
          </p:cNvCxnSpPr>
          <p:nvPr/>
        </p:nvCxnSpPr>
        <p:spPr>
          <a:xfrm flipV="1">
            <a:off x="5021943" y="3672114"/>
            <a:ext cx="2322286" cy="899886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49135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xmlns="" id="{8181FFDD-3609-4B5C-AD08-CABC43D06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Dave’s Solution in C</a:t>
            </a:r>
          </a:p>
        </p:txBody>
      </p:sp>
      <p:pic>
        <p:nvPicPr>
          <p:cNvPr id="6" name="Content Placeholder 5" descr="A picture containing screenshot&#10;&#10;Description generated with very high confidence">
            <a:extLst>
              <a:ext uri="{FF2B5EF4-FFF2-40B4-BE49-F238E27FC236}">
                <a16:creationId xmlns:a16="http://schemas.microsoft.com/office/drawing/2014/main" xmlns="" id="{D021A961-CCFC-45DC-8F86-B39D3F52468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2" y="1849280"/>
            <a:ext cx="5889926" cy="4570986"/>
          </a:xfr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xmlns="" id="{669F4D2A-549B-4F04-8524-72F1933D31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2014310"/>
            <a:ext cx="5181600" cy="4843689"/>
          </a:xfrm>
        </p:spPr>
        <p:txBody>
          <a:bodyPr>
            <a:normAutofit fontScale="92500" lnSpcReduction="10000"/>
          </a:bodyPr>
          <a:lstStyle/>
          <a:p>
            <a:r>
              <a:rPr lang="en-CA" dirty="0"/>
              <a:t>Setup the array</a:t>
            </a:r>
          </a:p>
          <a:p>
            <a:endParaRPr lang="en-CA" dirty="0"/>
          </a:p>
          <a:p>
            <a:r>
              <a:rPr lang="en-CA" dirty="0"/>
              <a:t>One for loop over the position that should next contain the minimum element</a:t>
            </a:r>
          </a:p>
          <a:p>
            <a:endParaRPr lang="en-CA" dirty="0"/>
          </a:p>
          <a:p>
            <a:r>
              <a:rPr lang="en-CA" dirty="0"/>
              <a:t>Another loop to find the min</a:t>
            </a:r>
          </a:p>
          <a:p>
            <a:endParaRPr lang="en-CA" dirty="0"/>
          </a:p>
          <a:p>
            <a:r>
              <a:rPr lang="en-CA" dirty="0"/>
              <a:t>An if to check about swapping</a:t>
            </a:r>
          </a:p>
          <a:p>
            <a:endParaRPr lang="en-CA" dirty="0"/>
          </a:p>
          <a:p>
            <a:r>
              <a:rPr lang="en-CA" dirty="0"/>
              <a:t>Print at the end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xmlns="" id="{1CA8A83C-F588-4184-9656-B7DD2E41FFBD}"/>
              </a:ext>
            </a:extLst>
          </p:cNvPr>
          <p:cNvCxnSpPr>
            <a:cxnSpLocks/>
          </p:cNvCxnSpPr>
          <p:nvPr/>
        </p:nvCxnSpPr>
        <p:spPr>
          <a:xfrm flipV="1">
            <a:off x="5312229" y="4746171"/>
            <a:ext cx="2002971" cy="754743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90297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xmlns="" id="{8181FFDD-3609-4B5C-AD08-CABC43D06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Dave’s Solution in C</a:t>
            </a:r>
          </a:p>
        </p:txBody>
      </p:sp>
      <p:pic>
        <p:nvPicPr>
          <p:cNvPr id="6" name="Content Placeholder 5" descr="A picture containing screenshot&#10;&#10;Description generated with very high confidence">
            <a:extLst>
              <a:ext uri="{FF2B5EF4-FFF2-40B4-BE49-F238E27FC236}">
                <a16:creationId xmlns:a16="http://schemas.microsoft.com/office/drawing/2014/main" xmlns="" id="{D021A961-CCFC-45DC-8F86-B39D3F52468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2" y="1849280"/>
            <a:ext cx="5889926" cy="4570986"/>
          </a:xfr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xmlns="" id="{669F4D2A-549B-4F04-8524-72F1933D31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2014310"/>
            <a:ext cx="5181600" cy="4843689"/>
          </a:xfrm>
        </p:spPr>
        <p:txBody>
          <a:bodyPr>
            <a:normAutofit fontScale="92500" lnSpcReduction="10000"/>
          </a:bodyPr>
          <a:lstStyle/>
          <a:p>
            <a:r>
              <a:rPr lang="en-CA" dirty="0"/>
              <a:t>Setup the array</a:t>
            </a:r>
          </a:p>
          <a:p>
            <a:endParaRPr lang="en-CA" dirty="0"/>
          </a:p>
          <a:p>
            <a:r>
              <a:rPr lang="en-CA" dirty="0"/>
              <a:t>One for loop over the position that should next contain the minimum element</a:t>
            </a:r>
          </a:p>
          <a:p>
            <a:endParaRPr lang="en-CA" dirty="0"/>
          </a:p>
          <a:p>
            <a:r>
              <a:rPr lang="en-CA" dirty="0"/>
              <a:t>Another loop to find the min</a:t>
            </a:r>
          </a:p>
          <a:p>
            <a:endParaRPr lang="en-CA" dirty="0"/>
          </a:p>
          <a:p>
            <a:r>
              <a:rPr lang="en-CA" dirty="0"/>
              <a:t>An if to check about swapping</a:t>
            </a:r>
          </a:p>
          <a:p>
            <a:endParaRPr lang="en-CA" dirty="0"/>
          </a:p>
          <a:p>
            <a:r>
              <a:rPr lang="en-CA" dirty="0"/>
              <a:t>Print at the end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xmlns="" id="{1CA8A83C-F588-4184-9656-B7DD2E41FFBD}"/>
              </a:ext>
            </a:extLst>
          </p:cNvPr>
          <p:cNvCxnSpPr>
            <a:cxnSpLocks/>
          </p:cNvCxnSpPr>
          <p:nvPr/>
        </p:nvCxnSpPr>
        <p:spPr>
          <a:xfrm flipV="1">
            <a:off x="3410857" y="5675086"/>
            <a:ext cx="3309257" cy="60960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58549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7DA6065-CE3B-4430-8E7C-7DF9AA998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 bit more “programmatic” version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53ECB50-0356-454F-B676-D8EC68910D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10095411" cy="4351338"/>
          </a:xfrm>
        </p:spPr>
        <p:txBody>
          <a:bodyPr/>
          <a:lstStyle/>
          <a:p>
            <a:r>
              <a:rPr lang="en-CA" dirty="0"/>
              <a:t>In 206, we hate to hard-code</a:t>
            </a:r>
          </a:p>
          <a:p>
            <a:endParaRPr lang="en-CA" dirty="0"/>
          </a:p>
          <a:p>
            <a:r>
              <a:rPr lang="en-CA" dirty="0"/>
              <a:t>I wrote the array size, its contents, and a number of constant sizes throughout my simple solution</a:t>
            </a:r>
          </a:p>
          <a:p>
            <a:endParaRPr lang="en-CA" dirty="0"/>
          </a:p>
          <a:p>
            <a:r>
              <a:rPr lang="en-CA" dirty="0"/>
              <a:t>What about taking any number of numbers from the user as command-line arguments and sorting that list?</a:t>
            </a:r>
          </a:p>
        </p:txBody>
      </p:sp>
    </p:spTree>
    <p:extLst>
      <p:ext uri="{BB962C8B-B14F-4D97-AF65-F5344CB8AC3E}">
        <p14:creationId xmlns:p14="http://schemas.microsoft.com/office/powerpoint/2010/main" val="36953200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2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xmlns="" id="{4F99D311-B8B5-4346-BBFA-73034F2C27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24075" y="85725"/>
            <a:ext cx="7477960" cy="666913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4F16BCC1-E60A-4DE3-9C10-024D814A2A8E}"/>
              </a:ext>
            </a:extLst>
          </p:cNvPr>
          <p:cNvSpPr/>
          <p:nvPr/>
        </p:nvSpPr>
        <p:spPr>
          <a:xfrm>
            <a:off x="8252188" y="103137"/>
            <a:ext cx="3631475" cy="14238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400" dirty="0"/>
              <a:t>Remember, </a:t>
            </a:r>
            <a:r>
              <a:rPr lang="en-CA" sz="2400" dirty="0" err="1"/>
              <a:t>argc</a:t>
            </a:r>
            <a:r>
              <a:rPr lang="en-CA" sz="2400" dirty="0"/>
              <a:t> gives you the number of arguments in variable form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xmlns="" id="{279B1F95-651F-464F-A1D9-38EE72F1B447}"/>
              </a:ext>
            </a:extLst>
          </p:cNvPr>
          <p:cNvCxnSpPr>
            <a:cxnSpLocks/>
            <a:stCxn id="2" idx="1"/>
          </p:cNvCxnSpPr>
          <p:nvPr/>
        </p:nvCxnSpPr>
        <p:spPr>
          <a:xfrm flipH="1">
            <a:off x="4232366" y="815063"/>
            <a:ext cx="4019822" cy="412846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2859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2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xmlns="" id="{4F99D311-B8B5-4346-BBFA-73034F2C27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24075" y="85725"/>
            <a:ext cx="7477960" cy="666913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4F16BCC1-E60A-4DE3-9C10-024D814A2A8E}"/>
              </a:ext>
            </a:extLst>
          </p:cNvPr>
          <p:cNvSpPr/>
          <p:nvPr/>
        </p:nvSpPr>
        <p:spPr>
          <a:xfrm>
            <a:off x="8252187" y="300445"/>
            <a:ext cx="3631475" cy="20746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400" dirty="0" err="1"/>
              <a:t>atoi</a:t>
            </a:r>
            <a:r>
              <a:rPr lang="en-CA" sz="2400" dirty="0"/>
              <a:t>() converts a string into the number it </a:t>
            </a:r>
            <a:r>
              <a:rPr lang="en-CA" sz="2400" dirty="0" smtClean="0"/>
              <a:t>represents. </a:t>
            </a:r>
          </a:p>
          <a:p>
            <a:pPr algn="ctr"/>
            <a:r>
              <a:rPr lang="en-CA" sz="2400" dirty="0" smtClean="0"/>
              <a:t>Returns 0 </a:t>
            </a:r>
            <a:r>
              <a:rPr lang="en-CA" sz="2400" dirty="0"/>
              <a:t>if there was a </a:t>
            </a:r>
            <a:r>
              <a:rPr lang="en-CA" sz="2400" dirty="0" smtClean="0"/>
              <a:t>failure. Good to check this, but we don</a:t>
            </a:r>
            <a:r>
              <a:rPr lang="uk-UA" sz="2400" dirty="0" smtClean="0"/>
              <a:t>’</a:t>
            </a:r>
            <a:r>
              <a:rPr lang="en-CA" sz="2400" dirty="0" smtClean="0"/>
              <a:t>t here.</a:t>
            </a:r>
            <a:endParaRPr lang="en-CA" sz="2400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xmlns="" id="{279B1F95-651F-464F-A1D9-38EE72F1B447}"/>
              </a:ext>
            </a:extLst>
          </p:cNvPr>
          <p:cNvCxnSpPr>
            <a:cxnSpLocks/>
          </p:cNvCxnSpPr>
          <p:nvPr/>
        </p:nvCxnSpPr>
        <p:spPr>
          <a:xfrm flipH="1">
            <a:off x="5551714" y="1018903"/>
            <a:ext cx="2700474" cy="849086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87809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2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xmlns="" id="{4F99D311-B8B5-4346-BBFA-73034F2C27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24075" y="85725"/>
            <a:ext cx="7477960" cy="666913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4F16BCC1-E60A-4DE3-9C10-024D814A2A8E}"/>
              </a:ext>
            </a:extLst>
          </p:cNvPr>
          <p:cNvSpPr/>
          <p:nvPr/>
        </p:nvSpPr>
        <p:spPr>
          <a:xfrm>
            <a:off x="8252188" y="1156063"/>
            <a:ext cx="3631475" cy="14238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400" dirty="0"/>
              <a:t>INT_MAX is better than using 999999. It’s guaranteed to hold the largest int value.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xmlns="" id="{279B1F95-651F-464F-A1D9-38EE72F1B447}"/>
              </a:ext>
            </a:extLst>
          </p:cNvPr>
          <p:cNvCxnSpPr>
            <a:cxnSpLocks/>
          </p:cNvCxnSpPr>
          <p:nvPr/>
        </p:nvCxnSpPr>
        <p:spPr>
          <a:xfrm flipH="1">
            <a:off x="5995851" y="1867989"/>
            <a:ext cx="2256337" cy="1018902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67697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4FA3189-24A0-4E81-92DD-758E7BEF1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 A programming challenge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B124B87-2D4A-49F0-A91C-780BFC501B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027295" cy="4351338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dirty="0"/>
              <a:t>Using what we saw so far, can you:</a:t>
            </a:r>
          </a:p>
          <a:p>
            <a:pPr lvl="1"/>
            <a:r>
              <a:rPr lang="en-US" dirty="0"/>
              <a:t>Start with the array shown</a:t>
            </a:r>
          </a:p>
          <a:p>
            <a:pPr lvl="1"/>
            <a:r>
              <a:rPr lang="en-US" dirty="0"/>
              <a:t>Write code to sort the array in increasing order</a:t>
            </a:r>
          </a:p>
          <a:p>
            <a:pPr lvl="1"/>
            <a:r>
              <a:rPr lang="en-US" dirty="0"/>
              <a:t>Output the sorted list on the terminal</a:t>
            </a:r>
          </a:p>
          <a:p>
            <a:pPr lvl="1"/>
            <a:endParaRPr lang="en-US" dirty="0"/>
          </a:p>
          <a:p>
            <a:r>
              <a:rPr lang="en-US" dirty="0"/>
              <a:t>Helper: linear sort specification</a:t>
            </a:r>
          </a:p>
          <a:p>
            <a:pPr lvl="1"/>
            <a:r>
              <a:rPr lang="en-US" dirty="0"/>
              <a:t>For each position in the array, </a:t>
            </a:r>
            <a:r>
              <a:rPr lang="en-US" dirty="0" err="1"/>
              <a:t>pos</a:t>
            </a:r>
          </a:p>
          <a:p>
            <a:pPr lvl="2"/>
            <a:r>
              <a:rPr lang="en-US" dirty="0"/>
              <a:t>Let </a:t>
            </a:r>
            <a:r>
              <a:rPr lang="en-US" dirty="0" err="1"/>
              <a:t>curr</a:t>
            </a:r>
            <a:r>
              <a:rPr lang="en-US" dirty="0"/>
              <a:t> be the current value at </a:t>
            </a:r>
            <a:r>
              <a:rPr lang="en-US" dirty="0" err="1"/>
              <a:t>pos</a:t>
            </a:r>
          </a:p>
          <a:p>
            <a:pPr lvl="2"/>
            <a:r>
              <a:rPr lang="en-US" dirty="0"/>
              <a:t>Find the position of the minimal element from </a:t>
            </a:r>
            <a:r>
              <a:rPr lang="en-US" dirty="0" err="1"/>
              <a:t>pos</a:t>
            </a:r>
            <a:r>
              <a:rPr lang="en-US" dirty="0"/>
              <a:t> to the end: </a:t>
            </a:r>
            <a:r>
              <a:rPr lang="en-US" dirty="0" err="1"/>
              <a:t>min_val</a:t>
            </a:r>
            <a:r>
              <a:rPr lang="en-US" dirty="0"/>
              <a:t>, </a:t>
            </a:r>
            <a:r>
              <a:rPr lang="en-US" dirty="0" err="1"/>
              <a:t>min_pos</a:t>
            </a:r>
          </a:p>
          <a:p>
            <a:pPr lvl="2"/>
            <a:r>
              <a:rPr lang="en-US" dirty="0"/>
              <a:t>Swap the values of </a:t>
            </a:r>
            <a:r>
              <a:rPr lang="en-US" dirty="0" err="1"/>
              <a:t>pos</a:t>
            </a:r>
            <a:r>
              <a:rPr lang="en-US" dirty="0"/>
              <a:t> and </a:t>
            </a:r>
            <a:r>
              <a:rPr lang="en-US" dirty="0" err="1"/>
              <a:t>min_pos</a:t>
            </a:r>
          </a:p>
        </p:txBody>
      </p:sp>
      <p:sp>
        <p:nvSpPr>
          <p:cNvPr id="4" name="Content Placeholder 16"/>
          <p:cNvSpPr txBox="1">
            <a:spLocks/>
          </p:cNvSpPr>
          <p:nvPr/>
        </p:nvSpPr>
        <p:spPr>
          <a:xfrm>
            <a:off x="7300210" y="1822450"/>
            <a:ext cx="4682006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/>
              <a:t>int array[4];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/>
              <a:t>array[0] = 1;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/>
              <a:t>array[1] = 3;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/>
              <a:t>array[2] = 4;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/>
              <a:t>array[3] = 2;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8874837" y="4423723"/>
            <a:ext cx="727363" cy="7793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3200" dirty="0"/>
              <a:t>1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9672556" y="4423723"/>
            <a:ext cx="727363" cy="7793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3200" dirty="0"/>
              <a:t>3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470275" y="4423723"/>
            <a:ext cx="727363" cy="7793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3200" dirty="0"/>
              <a:t>4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1254853" y="4423723"/>
            <a:ext cx="727363" cy="7793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3200" dirty="0"/>
              <a:t>2</a:t>
            </a:r>
            <a:endParaRPr lang="en-US" dirty="0"/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8011098" y="4811030"/>
            <a:ext cx="830333" cy="2352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6850505" y="4557822"/>
            <a:ext cx="1160593" cy="51112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3200">
                <a:solidFill>
                  <a:schemeClr val="tx1"/>
                </a:solidFill>
              </a:rPr>
              <a:t>array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xmlns="" id="{EA39B6D9-BD57-4AB2-9639-4F1F5E1C4992}"/>
              </a:ext>
            </a:extLst>
          </p:cNvPr>
          <p:cNvSpPr txBox="1">
            <a:spLocks/>
          </p:cNvSpPr>
          <p:nvPr/>
        </p:nvSpPr>
        <p:spPr>
          <a:xfrm>
            <a:off x="9238518" y="195943"/>
            <a:ext cx="2956560" cy="398070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dirty="0">
                <a:solidFill>
                  <a:srgbClr val="C00000"/>
                </a:solidFill>
              </a:rPr>
              <a:t>Could you do this in the language you know?</a:t>
            </a:r>
          </a:p>
          <a:p>
            <a:r>
              <a:rPr lang="en-CA" dirty="0">
                <a:solidFill>
                  <a:srgbClr val="C00000"/>
                </a:solidFill>
              </a:rPr>
              <a:t>Try to translate each part into C </a:t>
            </a:r>
          </a:p>
          <a:p>
            <a:r>
              <a:rPr lang="en-CA" dirty="0">
                <a:solidFill>
                  <a:srgbClr val="C00000"/>
                </a:solidFill>
              </a:rPr>
              <a:t>Ask if you get stuck</a:t>
            </a:r>
            <a:endParaRPr 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55511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data imag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8920" y="2841810"/>
            <a:ext cx="7060495" cy="3989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7571" y="155436"/>
            <a:ext cx="10515600" cy="1325563"/>
          </a:xfrm>
        </p:spPr>
        <p:txBody>
          <a:bodyPr/>
          <a:lstStyle/>
          <a:p>
            <a:r>
              <a:rPr lang="en-CA" dirty="0" smtClean="0"/>
              <a:t>First </a:t>
            </a:r>
            <a:r>
              <a:rPr lang="en-CA" smtClean="0"/>
              <a:t>System Element</a:t>
            </a:r>
            <a:r>
              <a:rPr lang="en-CA" smtClean="0"/>
              <a:t>: </a:t>
            </a:r>
            <a:br>
              <a:rPr lang="en-CA" smtClean="0"/>
            </a:br>
            <a:r>
              <a:rPr lang="en-CA" smtClean="0"/>
              <a:t>Data</a:t>
            </a:r>
            <a:r>
              <a:rPr lang="en-CA" dirty="0"/>
              <a:t>, data, data</a:t>
            </a:r>
            <a:endParaRPr lang="en-US" dirty="0"/>
          </a:p>
        </p:txBody>
      </p:sp>
      <p:pic>
        <p:nvPicPr>
          <p:cNvPr id="1028" name="Picture 4" descr="Image result for data image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4271" y="1516247"/>
            <a:ext cx="5612177" cy="3741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data image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8405" y="155436"/>
            <a:ext cx="5355517" cy="5574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40022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98871"/>
            <a:ext cx="10515600" cy="1325563"/>
          </a:xfrm>
        </p:spPr>
        <p:txBody>
          <a:bodyPr/>
          <a:lstStyle/>
          <a:p>
            <a:r>
              <a:rPr lang="en-CA" dirty="0"/>
              <a:t>All data is </a:t>
            </a:r>
            <a:r>
              <a:rPr lang="en-CA" dirty="0" smtClean="0"/>
              <a:t>binary (consists of 1’s and 0’s)</a:t>
            </a:r>
            <a:endParaRPr lang="en-US" dirty="0"/>
          </a:p>
        </p:txBody>
      </p:sp>
      <p:pic>
        <p:nvPicPr>
          <p:cNvPr id="4" name="Picture 3" descr="lecture4.key - Google Chrome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51" t="21531" r="21105" b="22062"/>
          <a:stretch/>
        </p:blipFill>
        <p:spPr>
          <a:xfrm>
            <a:off x="509953" y="1219045"/>
            <a:ext cx="11541370" cy="5867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8330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 you know how to count in binary?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0, 1, 10, 11, 100, 101, 110, 111, 1000, 1001, 1010, 1011, 1100, 1101, 1110, 1111, 10000</a:t>
            </a:r>
          </a:p>
          <a:p>
            <a:pPr lvl="1"/>
            <a:r>
              <a:rPr lang="en-US" dirty="0" smtClean="0"/>
              <a:t>The equivalent of 0, 1, 2, 3, 4, 5, 6, 7, 8, 9, 10, 11, 12, 13, 14, 15, 16</a:t>
            </a:r>
            <a:endParaRPr lang="en-US" dirty="0"/>
          </a:p>
          <a:p>
            <a:r>
              <a:rPr lang="en-US" dirty="0" smtClean="0"/>
              <a:t>Find the decimal value of a binary number with the following formula:</a:t>
            </a:r>
          </a:p>
          <a:p>
            <a:pPr lvl="1"/>
            <a:r>
              <a:rPr lang="en-US" dirty="0" smtClean="0"/>
              <a:t>Sum of 2</a:t>
            </a:r>
            <a:r>
              <a:rPr lang="en-US" baseline="30000" dirty="0" smtClean="0"/>
              <a:t>i </a:t>
            </a:r>
            <a:r>
              <a:rPr lang="en-US" dirty="0" smtClean="0"/>
              <a:t>for every “1”, where </a:t>
            </a:r>
            <a:r>
              <a:rPr lang="en-US" dirty="0" err="1" smtClean="0"/>
              <a:t>i</a:t>
            </a:r>
            <a:r>
              <a:rPr lang="en-US" dirty="0" smtClean="0"/>
              <a:t> is the position in the number, with 0 on right</a:t>
            </a:r>
          </a:p>
          <a:p>
            <a:pPr lvl="1"/>
            <a:r>
              <a:rPr lang="en-US" dirty="0" smtClean="0"/>
              <a:t>E.g., 1101 = 2</a:t>
            </a:r>
            <a:r>
              <a:rPr lang="en-US" baseline="30000" dirty="0" smtClean="0"/>
              <a:t>0</a:t>
            </a:r>
            <a:r>
              <a:rPr lang="en-US" dirty="0" smtClean="0"/>
              <a:t> + 2</a:t>
            </a:r>
            <a:r>
              <a:rPr lang="en-US" baseline="30000" dirty="0" smtClean="0"/>
              <a:t>2</a:t>
            </a:r>
            <a:r>
              <a:rPr lang="en-US" dirty="0" smtClean="0"/>
              <a:t> + 2</a:t>
            </a:r>
            <a:r>
              <a:rPr lang="en-US" baseline="30000" dirty="0" smtClean="0"/>
              <a:t>3</a:t>
            </a:r>
            <a:r>
              <a:rPr lang="en-US" dirty="0" smtClean="0"/>
              <a:t> = 1 + 4 + 8 =  13</a:t>
            </a:r>
            <a:endParaRPr lang="en-US" baseline="30000" dirty="0"/>
          </a:p>
          <a:p>
            <a:r>
              <a:rPr lang="en-US" dirty="0" smtClean="0"/>
              <a:t>Find the binary value of a decimal number with the following formula:</a:t>
            </a:r>
          </a:p>
          <a:p>
            <a:pPr lvl="1"/>
            <a:r>
              <a:rPr lang="en-US" dirty="0" smtClean="0"/>
              <a:t>While </a:t>
            </a:r>
            <a:r>
              <a:rPr lang="en-US" dirty="0" err="1" smtClean="0"/>
              <a:t>decimal_val</a:t>
            </a:r>
            <a:r>
              <a:rPr lang="en-US" dirty="0" smtClean="0"/>
              <a:t> not zero:</a:t>
            </a:r>
          </a:p>
          <a:p>
            <a:pPr lvl="2"/>
            <a:r>
              <a:rPr lang="en-US" dirty="0"/>
              <a:t>F</a:t>
            </a:r>
            <a:r>
              <a:rPr lang="en-US" dirty="0" smtClean="0"/>
              <a:t>ind the largest power of 2 that is less than or equal and add a “1” in the binary number in position </a:t>
            </a:r>
            <a:r>
              <a:rPr lang="en-US" dirty="0" err="1" smtClean="0"/>
              <a:t>i</a:t>
            </a:r>
            <a:r>
              <a:rPr lang="en-US" dirty="0" smtClean="0"/>
              <a:t>, where </a:t>
            </a:r>
            <a:r>
              <a:rPr lang="en-US" dirty="0" err="1"/>
              <a:t>i</a:t>
            </a:r>
            <a:r>
              <a:rPr lang="en-US" dirty="0"/>
              <a:t> is the position in the number, with 0 on </a:t>
            </a:r>
            <a:r>
              <a:rPr lang="en-US" dirty="0" smtClean="0"/>
              <a:t>right</a:t>
            </a:r>
          </a:p>
          <a:p>
            <a:pPr lvl="2"/>
            <a:r>
              <a:rPr lang="en-US" dirty="0" err="1"/>
              <a:t>d</a:t>
            </a:r>
            <a:r>
              <a:rPr lang="en-US" dirty="0" err="1" smtClean="0"/>
              <a:t>ecimal_val</a:t>
            </a:r>
            <a:r>
              <a:rPr lang="en-US" dirty="0" smtClean="0"/>
              <a:t> -= 2</a:t>
            </a:r>
            <a:r>
              <a:rPr lang="en-US" baseline="30000" dirty="0" smtClean="0"/>
              <a:t>i</a:t>
            </a:r>
          </a:p>
          <a:p>
            <a:pPr lvl="1"/>
            <a:r>
              <a:rPr lang="en-US" dirty="0" smtClean="0"/>
              <a:t>48 gives 32=2</a:t>
            </a:r>
            <a:r>
              <a:rPr lang="en-US" baseline="30000" dirty="0" smtClean="0"/>
              <a:t>5</a:t>
            </a:r>
            <a:r>
              <a:rPr lang="en-US" dirty="0" smtClean="0"/>
              <a:t>, leaving 16, gives 16=2</a:t>
            </a:r>
            <a:r>
              <a:rPr lang="en-US" baseline="30000" dirty="0" smtClean="0"/>
              <a:t>4</a:t>
            </a:r>
            <a:r>
              <a:rPr lang="en-US" dirty="0" smtClean="0"/>
              <a:t>, leaving 0. So 48=110000</a:t>
            </a:r>
            <a:endParaRPr lang="en-US" baseline="30000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36645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Organized using </a:t>
            </a:r>
            <a:br>
              <a:rPr lang="en-CA" dirty="0"/>
            </a:br>
            <a:r>
              <a:rPr lang="en-CA" dirty="0"/>
              <a:t>addresses</a:t>
            </a:r>
            <a:endParaRPr lang="en-US" dirty="0"/>
          </a:p>
        </p:txBody>
      </p:sp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2778" y="0"/>
            <a:ext cx="6649222" cy="3675185"/>
          </a:xfrm>
          <a:prstGeom prst="rect">
            <a:avLst/>
          </a:prstGeom>
        </p:spPr>
      </p:pic>
      <p:pic>
        <p:nvPicPr>
          <p:cNvPr id="2050" name="Picture 2" descr="Image result for post office box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03960"/>
            <a:ext cx="5466862" cy="4854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19348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8298" y="2743348"/>
            <a:ext cx="5724437" cy="3164034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4554415" y="3253361"/>
            <a:ext cx="2768933" cy="1529654"/>
          </a:xfrm>
          <a:prstGeom prst="straightConnector1">
            <a:avLst/>
          </a:prstGeom>
          <a:ln w="984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3757246" y="2589377"/>
            <a:ext cx="4165766" cy="962715"/>
          </a:xfrm>
          <a:prstGeom prst="straightConnector1">
            <a:avLst/>
          </a:prstGeom>
          <a:ln w="984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3906982" y="2078182"/>
            <a:ext cx="3437526" cy="870172"/>
          </a:xfrm>
          <a:prstGeom prst="straightConnector1">
            <a:avLst/>
          </a:prstGeom>
          <a:ln w="984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7255295" y="2807884"/>
            <a:ext cx="1676400" cy="445477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7881981" y="3393889"/>
            <a:ext cx="744914" cy="445477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7288676" y="4604752"/>
            <a:ext cx="1679031" cy="77614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7291307" y="5088022"/>
            <a:ext cx="1676400" cy="292870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What’s in memory: we will understand all of this by the end of </a:t>
            </a:r>
            <a:r>
              <a:rPr lang="en-CA" dirty="0" smtClean="0"/>
              <a:t>this term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399436" cy="4351338"/>
          </a:xfrm>
        </p:spPr>
        <p:txBody>
          <a:bodyPr>
            <a:normAutofit lnSpcReduction="10000"/>
          </a:bodyPr>
          <a:lstStyle/>
          <a:p>
            <a:r>
              <a:rPr lang="en-CA" dirty="0"/>
              <a:t>The kernel process</a:t>
            </a:r>
          </a:p>
          <a:p>
            <a:r>
              <a:rPr lang="en-CA" dirty="0"/>
              <a:t>The shell process</a:t>
            </a:r>
          </a:p>
          <a:p>
            <a:r>
              <a:rPr lang="en-CA" dirty="0"/>
              <a:t>Your program’s process</a:t>
            </a:r>
          </a:p>
          <a:p>
            <a:pPr lvl="1"/>
            <a:r>
              <a:rPr lang="en-CA" dirty="0"/>
              <a:t>The program’s machine code</a:t>
            </a:r>
          </a:p>
          <a:p>
            <a:pPr lvl="1"/>
            <a:r>
              <a:rPr lang="en-CA" dirty="0"/>
              <a:t>Program variables</a:t>
            </a:r>
          </a:p>
          <a:p>
            <a:pPr lvl="1"/>
            <a:r>
              <a:rPr lang="en-CA" dirty="0"/>
              <a:t>Required libraries</a:t>
            </a:r>
          </a:p>
          <a:p>
            <a:pPr lvl="1"/>
            <a:r>
              <a:rPr lang="en-CA" dirty="0"/>
              <a:t>Book-keeping info</a:t>
            </a:r>
          </a:p>
          <a:p>
            <a:pPr lvl="1"/>
            <a:endParaRPr lang="en-CA" dirty="0"/>
          </a:p>
          <a:p>
            <a:r>
              <a:rPr lang="en-CA" dirty="0"/>
              <a:t>For today: we start with the data in a C program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7298114" y="4606955"/>
            <a:ext cx="368778" cy="296528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7697592" y="4606955"/>
            <a:ext cx="368778" cy="296528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8598929" y="4606955"/>
            <a:ext cx="368778" cy="296528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5812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memory for our variables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10515600" cy="4682053"/>
          </a:xfrm>
        </p:spPr>
        <p:txBody>
          <a:bodyPr>
            <a:normAutofit/>
          </a:bodyPr>
          <a:lstStyle/>
          <a:p>
            <a:r>
              <a:rPr lang="en-US" dirty="0" smtClean="0"/>
              <a:t>Convenient not to think about it? Yes.</a:t>
            </a:r>
          </a:p>
          <a:p>
            <a:endParaRPr lang="en-US" dirty="0"/>
          </a:p>
          <a:p>
            <a:r>
              <a:rPr lang="en-US" dirty="0" smtClean="0"/>
              <a:t>Allowed not to think about it in 206? No!</a:t>
            </a:r>
          </a:p>
          <a:p>
            <a:endParaRPr lang="en-US" dirty="0"/>
          </a:p>
          <a:p>
            <a:r>
              <a:rPr lang="en-US" dirty="0" smtClean="0"/>
              <a:t>The Operating System and our systems programs must work with the computer’s memory, and C variables are our first way to do this.</a:t>
            </a:r>
          </a:p>
          <a:p>
            <a:pPr lvl="1"/>
            <a:r>
              <a:rPr lang="en-US" dirty="0" smtClean="0"/>
              <a:t>Each variable takes space (how much?)</a:t>
            </a:r>
          </a:p>
          <a:p>
            <a:pPr lvl="1"/>
            <a:r>
              <a:rPr lang="en-US" dirty="0" smtClean="0"/>
              <a:t>Variables utilizes their memory differently depending on their type (how for each type?)</a:t>
            </a:r>
          </a:p>
          <a:p>
            <a:pPr lvl="1"/>
            <a:r>
              <a:rPr lang="en-US" dirty="0" smtClean="0"/>
              <a:t>These are our next topics to study.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45967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How much space does a variable take?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2094369"/>
              </p:ext>
            </p:extLst>
          </p:nvPr>
        </p:nvGraphicFramePr>
        <p:xfrm>
          <a:off x="933938" y="1458220"/>
          <a:ext cx="10324124" cy="52333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8103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8103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58103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581031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616765">
                <a:tc>
                  <a:txBody>
                    <a:bodyPr/>
                    <a:lstStyle/>
                    <a:p>
                      <a:r>
                        <a:rPr lang="en-CA" sz="2600" dirty="0"/>
                        <a:t>Description</a:t>
                      </a:r>
                      <a:endParaRPr lang="en-US" sz="2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2600" dirty="0"/>
                        <a:t>Type</a:t>
                      </a:r>
                      <a:endParaRPr lang="en-US" sz="2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2600" dirty="0"/>
                        <a:t>Bits</a:t>
                      </a:r>
                      <a:endParaRPr lang="en-US" sz="2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2600" dirty="0"/>
                        <a:t>Range</a:t>
                      </a:r>
                      <a:endParaRPr lang="en-US" sz="2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459523">
                <a:tc>
                  <a:txBody>
                    <a:bodyPr/>
                    <a:lstStyle/>
                    <a:p>
                      <a:r>
                        <a:rPr lang="en-CA" sz="2600" dirty="0"/>
                        <a:t>Integer</a:t>
                      </a:r>
                      <a:endParaRPr lang="en-US" sz="2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2600" dirty="0"/>
                        <a:t>short</a:t>
                      </a:r>
                      <a:br>
                        <a:rPr lang="en-CA" sz="2600" dirty="0"/>
                      </a:br>
                      <a:r>
                        <a:rPr lang="en-CA" sz="2600" dirty="0" err="1"/>
                        <a:t>int</a:t>
                      </a:r>
                      <a:r>
                        <a:rPr lang="en-CA" sz="2600" dirty="0"/>
                        <a:t/>
                      </a:r>
                      <a:br>
                        <a:rPr lang="en-CA" sz="2600" dirty="0"/>
                      </a:br>
                      <a:r>
                        <a:rPr lang="en-CA" sz="2600" dirty="0"/>
                        <a:t>long</a:t>
                      </a:r>
                      <a:endParaRPr lang="en-US" sz="2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2600" dirty="0"/>
                        <a:t>16</a:t>
                      </a:r>
                      <a:br>
                        <a:rPr lang="en-CA" sz="2600" dirty="0"/>
                      </a:br>
                      <a:r>
                        <a:rPr lang="en-CA" sz="2600" dirty="0"/>
                        <a:t>32</a:t>
                      </a:r>
                      <a:br>
                        <a:rPr lang="en-CA" sz="2600" dirty="0"/>
                      </a:br>
                      <a:r>
                        <a:rPr lang="en-CA" sz="2600" dirty="0"/>
                        <a:t>64</a:t>
                      </a:r>
                      <a:endParaRPr lang="en-US" sz="2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2600" dirty="0"/>
                        <a:t>+/-32</a:t>
                      </a:r>
                      <a:r>
                        <a:rPr lang="en-CA" sz="2600" baseline="0" dirty="0"/>
                        <a:t> thousand</a:t>
                      </a:r>
                      <a:r>
                        <a:rPr lang="en-CA" sz="2600" dirty="0"/>
                        <a:t/>
                      </a:r>
                      <a:br>
                        <a:rPr lang="en-CA" sz="2600" dirty="0"/>
                      </a:br>
                      <a:r>
                        <a:rPr lang="en-CA" sz="2600" dirty="0"/>
                        <a:t>+/-2.1</a:t>
                      </a:r>
                      <a:r>
                        <a:rPr lang="en-CA" sz="2600" baseline="0" dirty="0"/>
                        <a:t> billion</a:t>
                      </a:r>
                      <a:br>
                        <a:rPr lang="en-CA" sz="2600" baseline="0" dirty="0"/>
                      </a:br>
                      <a:r>
                        <a:rPr lang="en-CA" sz="2600" baseline="0" dirty="0"/>
                        <a:t>+- 9.2 x 10</a:t>
                      </a:r>
                      <a:r>
                        <a:rPr lang="en-CA" sz="2600" baseline="30000" dirty="0"/>
                        <a:t>18</a:t>
                      </a:r>
                      <a:endParaRPr lang="en-US" sz="2600" baseline="30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389185">
                <a:tc>
                  <a:txBody>
                    <a:bodyPr/>
                    <a:lstStyle/>
                    <a:p>
                      <a:r>
                        <a:rPr lang="en-CA" sz="2600" dirty="0"/>
                        <a:t>Floating point</a:t>
                      </a:r>
                      <a:endParaRPr lang="en-US" sz="2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2600" dirty="0"/>
                        <a:t>float</a:t>
                      </a:r>
                      <a:br>
                        <a:rPr lang="en-CA" sz="2600" dirty="0"/>
                      </a:br>
                      <a:r>
                        <a:rPr lang="en-CA" sz="2600" dirty="0"/>
                        <a:t>double</a:t>
                      </a:r>
                      <a:br>
                        <a:rPr lang="en-CA" sz="2600" dirty="0"/>
                      </a:br>
                      <a:r>
                        <a:rPr lang="en-CA" sz="2600" dirty="0"/>
                        <a:t>long double</a:t>
                      </a:r>
                      <a:endParaRPr lang="en-US" sz="2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2600" dirty="0"/>
                        <a:t>32</a:t>
                      </a:r>
                      <a:br>
                        <a:rPr lang="en-CA" sz="2600" dirty="0"/>
                      </a:br>
                      <a:r>
                        <a:rPr lang="en-CA" sz="2600" dirty="0"/>
                        <a:t>64</a:t>
                      </a:r>
                      <a:br>
                        <a:rPr lang="en-CA" sz="2600" dirty="0"/>
                      </a:br>
                      <a:r>
                        <a:rPr lang="en-CA" sz="2600" dirty="0"/>
                        <a:t>128</a:t>
                      </a:r>
                      <a:endParaRPr lang="en-US" sz="2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2600" dirty="0"/>
                        <a:t>+/-</a:t>
                      </a:r>
                      <a:r>
                        <a:rPr lang="en-CA" sz="2600" baseline="0" dirty="0"/>
                        <a:t> 10</a:t>
                      </a:r>
                      <a:r>
                        <a:rPr lang="en-CA" sz="2600" baseline="30000" dirty="0"/>
                        <a:t>38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2600" dirty="0"/>
                        <a:t>+/- </a:t>
                      </a:r>
                      <a:r>
                        <a:rPr lang="en-CA" sz="2600" baseline="0" dirty="0"/>
                        <a:t>10</a:t>
                      </a:r>
                      <a:r>
                        <a:rPr lang="en-CA" sz="2600" baseline="30000" dirty="0"/>
                        <a:t>308</a:t>
                      </a:r>
                      <a:br>
                        <a:rPr lang="en-CA" sz="2600" baseline="30000" dirty="0"/>
                      </a:br>
                      <a:r>
                        <a:rPr lang="en-CA" sz="2600" dirty="0"/>
                        <a:t>+/- </a:t>
                      </a:r>
                      <a:r>
                        <a:rPr lang="en-CA" sz="2600" baseline="0" dirty="0"/>
                        <a:t>10</a:t>
                      </a:r>
                      <a:r>
                        <a:rPr lang="en-CA" sz="2600" baseline="30000" dirty="0"/>
                        <a:t>4932</a:t>
                      </a:r>
                      <a:endParaRPr lang="en-US" sz="2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68215">
                <a:tc>
                  <a:txBody>
                    <a:bodyPr/>
                    <a:lstStyle/>
                    <a:p>
                      <a:r>
                        <a:rPr lang="en-CA" sz="2600" dirty="0"/>
                        <a:t>Character</a:t>
                      </a:r>
                      <a:endParaRPr lang="en-US" sz="2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2600" dirty="0"/>
                        <a:t>char</a:t>
                      </a:r>
                      <a:br>
                        <a:rPr lang="en-CA" sz="2600" dirty="0"/>
                      </a:br>
                      <a:r>
                        <a:rPr lang="en-CA" sz="2600" dirty="0"/>
                        <a:t>unsigned char</a:t>
                      </a:r>
                      <a:endParaRPr lang="en-US" sz="2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2600" dirty="0"/>
                        <a:t>8</a:t>
                      </a:r>
                      <a:endParaRPr lang="en-US" sz="2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2600" dirty="0"/>
                        <a:t>-127 to 128</a:t>
                      </a:r>
                      <a:br>
                        <a:rPr lang="en-CA" sz="2600" dirty="0"/>
                      </a:br>
                      <a:r>
                        <a:rPr lang="en-CA" sz="2600" dirty="0"/>
                        <a:t>0 to 255</a:t>
                      </a:r>
                      <a:endParaRPr lang="en-US" sz="2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68215">
                <a:tc>
                  <a:txBody>
                    <a:bodyPr/>
                    <a:lstStyle/>
                    <a:p>
                      <a:r>
                        <a:rPr lang="en-CA" sz="2600" dirty="0"/>
                        <a:t>Pointer</a:t>
                      </a:r>
                      <a:endParaRPr lang="en-US" sz="2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2600" dirty="0"/>
                        <a:t>char*</a:t>
                      </a:r>
                      <a:br>
                        <a:rPr lang="en-CA" sz="2600" dirty="0"/>
                      </a:br>
                      <a:r>
                        <a:rPr lang="en-CA" sz="2600" dirty="0" err="1"/>
                        <a:t>int</a:t>
                      </a:r>
                      <a:r>
                        <a:rPr lang="en-CA" sz="2600" dirty="0"/>
                        <a:t>* (</a:t>
                      </a:r>
                      <a:r>
                        <a:rPr lang="en-CA" sz="2600" dirty="0" err="1"/>
                        <a:t>etc</a:t>
                      </a:r>
                      <a:r>
                        <a:rPr lang="en-CA" sz="2600" dirty="0"/>
                        <a:t>)</a:t>
                      </a:r>
                      <a:endParaRPr lang="en-US" sz="2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2600" dirty="0"/>
                        <a:t>64 </a:t>
                      </a:r>
                      <a:endParaRPr lang="en-US" sz="2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2600" dirty="0"/>
                        <a:t>0 to 1.8 </a:t>
                      </a:r>
                      <a:r>
                        <a:rPr lang="en-CA" sz="2600" baseline="0" dirty="0"/>
                        <a:t>x 10</a:t>
                      </a:r>
                      <a:r>
                        <a:rPr lang="en-CA" sz="2600" baseline="30000" dirty="0"/>
                        <a:t>19 </a:t>
                      </a:r>
                      <a:endParaRPr lang="en-US" sz="2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053936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What if we try to store something larger?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CA" dirty="0"/>
              <a:t>s</a:t>
            </a:r>
            <a:r>
              <a:rPr lang="en-CA" dirty="0" smtClean="0"/>
              <a:t>hort </a:t>
            </a:r>
            <a:r>
              <a:rPr lang="en-CA" dirty="0" err="1" smtClean="0"/>
              <a:t>int</a:t>
            </a:r>
            <a:r>
              <a:rPr lang="en-CA" dirty="0" smtClean="0"/>
              <a:t> </a:t>
            </a:r>
            <a:r>
              <a:rPr lang="en-CA" dirty="0" err="1"/>
              <a:t>i</a:t>
            </a:r>
            <a:r>
              <a:rPr lang="en-CA" dirty="0"/>
              <a:t>=0;</a:t>
            </a:r>
          </a:p>
          <a:p>
            <a:pPr marL="0" indent="0">
              <a:buNone/>
            </a:pPr>
            <a:r>
              <a:rPr lang="en-CA" dirty="0"/>
              <a:t>while(1){</a:t>
            </a:r>
          </a:p>
          <a:p>
            <a:pPr marL="0" indent="0">
              <a:buNone/>
            </a:pPr>
            <a:r>
              <a:rPr lang="en-CA" dirty="0"/>
              <a:t>   </a:t>
            </a:r>
            <a:r>
              <a:rPr lang="en-CA" dirty="0" err="1"/>
              <a:t>printf</a:t>
            </a:r>
            <a:r>
              <a:rPr lang="en-CA" dirty="0"/>
              <a:t>( “</a:t>
            </a:r>
            <a:r>
              <a:rPr lang="en-CA" dirty="0" err="1"/>
              <a:t>i</a:t>
            </a:r>
            <a:r>
              <a:rPr lang="en-CA" dirty="0"/>
              <a:t> is %d.\n”, </a:t>
            </a:r>
            <a:r>
              <a:rPr lang="en-CA" dirty="0" err="1"/>
              <a:t>i</a:t>
            </a:r>
            <a:r>
              <a:rPr lang="en-CA" dirty="0"/>
              <a:t> );</a:t>
            </a:r>
          </a:p>
          <a:p>
            <a:pPr marL="0" indent="0">
              <a:buNone/>
            </a:pPr>
            <a:r>
              <a:rPr lang="en-CA" dirty="0"/>
              <a:t>   </a:t>
            </a:r>
            <a:r>
              <a:rPr lang="en-CA" dirty="0" err="1"/>
              <a:t>i</a:t>
            </a:r>
            <a:r>
              <a:rPr lang="en-CA" dirty="0"/>
              <a:t>++;</a:t>
            </a:r>
          </a:p>
          <a:p>
            <a:pPr marL="0" indent="0">
              <a:buNone/>
            </a:pPr>
            <a:r>
              <a:rPr lang="en-CA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788960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The </a:t>
            </a:r>
            <a:r>
              <a:rPr lang="en-CA" dirty="0" smtClean="0"/>
              <a:t>type matters for real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389077" cy="4351338"/>
          </a:xfrm>
        </p:spPr>
        <p:txBody>
          <a:bodyPr/>
          <a:lstStyle/>
          <a:p>
            <a:r>
              <a:rPr lang="en-CA" dirty="0"/>
              <a:t>Match between the meaning of the underlying data and the available tools and data types from </a:t>
            </a:r>
            <a:r>
              <a:rPr lang="en-CA" dirty="0" smtClean="0"/>
              <a:t>C</a:t>
            </a:r>
          </a:p>
          <a:p>
            <a:r>
              <a:rPr lang="en-CA" dirty="0" smtClean="0"/>
              <a:t>Example</a:t>
            </a:r>
            <a:r>
              <a:rPr lang="en-CA" dirty="0"/>
              <a:t>: 16-bit </a:t>
            </a:r>
            <a:r>
              <a:rPr lang="en-CA" dirty="0" smtClean="0"/>
              <a:t>color image made to be small to work on old game consoles:</a:t>
            </a:r>
            <a:endParaRPr lang="en-CA" dirty="0"/>
          </a:p>
          <a:p>
            <a:pPr lvl="1"/>
            <a:r>
              <a:rPr lang="en-CA" dirty="0"/>
              <a:t>Red takes 4 bits</a:t>
            </a:r>
          </a:p>
          <a:p>
            <a:pPr lvl="1"/>
            <a:r>
              <a:rPr lang="en-CA" dirty="0"/>
              <a:t>Green takes 4 bits</a:t>
            </a:r>
          </a:p>
          <a:p>
            <a:pPr lvl="1"/>
            <a:r>
              <a:rPr lang="en-CA" dirty="0"/>
              <a:t>Blue takes 4 bits</a:t>
            </a:r>
          </a:p>
          <a:p>
            <a:pPr lvl="1"/>
            <a:r>
              <a:rPr lang="en-CA" dirty="0"/>
              <a:t>Transparency takes 4 bits</a:t>
            </a:r>
          </a:p>
          <a:p>
            <a:pPr lvl="1"/>
            <a:r>
              <a:rPr lang="en-CA" dirty="0"/>
              <a:t>Choices: 2 chars, 1 short, 4 chars, 1 </a:t>
            </a:r>
            <a:r>
              <a:rPr lang="en-CA" dirty="0" err="1"/>
              <a:t>int</a:t>
            </a:r>
            <a:r>
              <a:rPr lang="en-CA" dirty="0"/>
              <a:t>, </a:t>
            </a:r>
            <a:r>
              <a:rPr lang="en-CA" dirty="0" err="1"/>
              <a:t>etc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/>
          <a:stretch/>
        </p:blipFill>
        <p:spPr>
          <a:xfrm>
            <a:off x="7428600" y="1774801"/>
            <a:ext cx="4153800" cy="4452986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341000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Arrays and Memory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565420" cy="4351338"/>
          </a:xfrm>
        </p:spPr>
        <p:txBody>
          <a:bodyPr/>
          <a:lstStyle/>
          <a:p>
            <a:r>
              <a:rPr lang="en-CA" dirty="0"/>
              <a:t>Arrays take multiple “slots”, each of the underlying </a:t>
            </a:r>
            <a:r>
              <a:rPr lang="en-CA" dirty="0" smtClean="0"/>
              <a:t>type</a:t>
            </a:r>
          </a:p>
          <a:p>
            <a:pPr lvl="1"/>
            <a:r>
              <a:rPr lang="en-CA" dirty="0" smtClean="0"/>
              <a:t>E.g. float array[2];</a:t>
            </a:r>
            <a:endParaRPr lang="en-CA" dirty="0"/>
          </a:p>
          <a:p>
            <a:r>
              <a:rPr lang="en-CA" dirty="0"/>
              <a:t>They are guaranteed to be stored in order</a:t>
            </a:r>
          </a:p>
          <a:p>
            <a:r>
              <a:rPr lang="en-CA" dirty="0"/>
              <a:t>The number as you specify on array creation and does not change </a:t>
            </a:r>
            <a:endParaRPr lang="en-US" dirty="0"/>
          </a:p>
        </p:txBody>
      </p:sp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9502" y="3182815"/>
            <a:ext cx="6649222" cy="367518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795129" y="3956323"/>
            <a:ext cx="1933810" cy="176061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9789267" y="4161477"/>
            <a:ext cx="1933810" cy="176061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7370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Sorting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For each position in the array, </a:t>
            </a:r>
            <a:r>
              <a:rPr lang="en-US" dirty="0" err="1"/>
              <a:t>pos</a:t>
            </a:r>
            <a:endParaRPr lang="en-US" dirty="0"/>
          </a:p>
          <a:p>
            <a:pPr lvl="1"/>
            <a:r>
              <a:rPr lang="en-US" dirty="0"/>
              <a:t>Let </a:t>
            </a:r>
            <a:r>
              <a:rPr lang="en-US" dirty="0" err="1"/>
              <a:t>curr</a:t>
            </a:r>
            <a:r>
              <a:rPr lang="en-US" dirty="0"/>
              <a:t> be the current value at </a:t>
            </a:r>
            <a:r>
              <a:rPr lang="en-US" dirty="0" err="1"/>
              <a:t>pos</a:t>
            </a:r>
            <a:endParaRPr lang="en-US" dirty="0"/>
          </a:p>
          <a:p>
            <a:pPr lvl="1"/>
            <a:r>
              <a:rPr lang="en-US" dirty="0"/>
              <a:t>Find the position of the minimal element from </a:t>
            </a:r>
            <a:r>
              <a:rPr lang="en-US" dirty="0" err="1"/>
              <a:t>pos</a:t>
            </a:r>
            <a:r>
              <a:rPr lang="en-US" dirty="0"/>
              <a:t> to the end: </a:t>
            </a:r>
            <a:r>
              <a:rPr lang="en-US" dirty="0" err="1"/>
              <a:t>min_val</a:t>
            </a:r>
            <a:r>
              <a:rPr lang="en-US" dirty="0"/>
              <a:t>, </a:t>
            </a:r>
            <a:r>
              <a:rPr lang="en-US" dirty="0" err="1"/>
              <a:t>min_pos</a:t>
            </a:r>
            <a:endParaRPr lang="en-US" dirty="0"/>
          </a:p>
          <a:p>
            <a:pPr lvl="1"/>
            <a:r>
              <a:rPr lang="en-US" dirty="0"/>
              <a:t>Swap the values of </a:t>
            </a:r>
            <a:r>
              <a:rPr lang="en-US" dirty="0" err="1"/>
              <a:t>pos</a:t>
            </a:r>
            <a:r>
              <a:rPr lang="en-US" dirty="0"/>
              <a:t> and </a:t>
            </a:r>
            <a:r>
              <a:rPr lang="en-US" dirty="0" err="1"/>
              <a:t>min_pos</a:t>
            </a:r>
            <a:endParaRPr lang="en-US" dirty="0"/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CA" dirty="0"/>
              <a:t>Intuition:</a:t>
            </a:r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7310282" y="3299461"/>
            <a:ext cx="727363" cy="7793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3200" dirty="0"/>
              <a:t>1</a:t>
            </a:r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8255854" y="3299461"/>
            <a:ext cx="727363" cy="7793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3200" dirty="0"/>
              <a:t>3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9095786" y="3299461"/>
            <a:ext cx="727363" cy="7793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3200" dirty="0"/>
              <a:t>4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9935718" y="3299461"/>
            <a:ext cx="727363" cy="7793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3200" dirty="0"/>
              <a:t>2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6909364" y="5023289"/>
            <a:ext cx="839931" cy="56724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3200" dirty="0" err="1">
                <a:solidFill>
                  <a:schemeClr val="tx1"/>
                </a:solidFill>
              </a:rPr>
              <a:t>pos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6" name="Straight Arrow Connector 35"/>
          <p:cNvCxnSpPr>
            <a:stCxn id="35" idx="0"/>
            <a:endCxn id="31" idx="2"/>
          </p:cNvCxnSpPr>
          <p:nvPr/>
        </p:nvCxnSpPr>
        <p:spPr>
          <a:xfrm flipV="1">
            <a:off x="7329330" y="4078779"/>
            <a:ext cx="344634" cy="94451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>
            <a:off x="8546658" y="5743685"/>
            <a:ext cx="1679864" cy="56821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3200" dirty="0" err="1">
                <a:solidFill>
                  <a:schemeClr val="tx1"/>
                </a:solidFill>
              </a:rPr>
              <a:t>min_pos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8" name="Straight Arrow Connector 37"/>
          <p:cNvCxnSpPr>
            <a:stCxn id="37" idx="0"/>
          </p:cNvCxnSpPr>
          <p:nvPr/>
        </p:nvCxnSpPr>
        <p:spPr>
          <a:xfrm flipV="1">
            <a:off x="9386590" y="5328972"/>
            <a:ext cx="1525" cy="414713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/>
          <p:cNvSpPr/>
          <p:nvPr/>
        </p:nvSpPr>
        <p:spPr>
          <a:xfrm>
            <a:off x="8546658" y="4760757"/>
            <a:ext cx="1679864" cy="56821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3200" dirty="0">
                <a:solidFill>
                  <a:schemeClr val="tx1"/>
                </a:solidFill>
              </a:rPr>
              <a:t>search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40" name="Straight Arrow Connector 39"/>
          <p:cNvCxnSpPr/>
          <p:nvPr/>
        </p:nvCxnSpPr>
        <p:spPr>
          <a:xfrm flipH="1" flipV="1">
            <a:off x="8523800" y="4071285"/>
            <a:ext cx="954438" cy="666714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H="1" flipV="1">
            <a:off x="9363732" y="4071285"/>
            <a:ext cx="86868" cy="615141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V="1">
            <a:off x="9462792" y="4071285"/>
            <a:ext cx="740872" cy="651717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81916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 Strings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Arrays </a:t>
            </a:r>
            <a:r>
              <a:rPr lang="en-CA" dirty="0" smtClean="0"/>
              <a:t>of characters</a:t>
            </a:r>
          </a:p>
          <a:p>
            <a:pPr lvl="1"/>
            <a:r>
              <a:rPr lang="en-CA" dirty="0" smtClean="0"/>
              <a:t>E.g. char name[100] = “David”;</a:t>
            </a:r>
          </a:p>
          <a:p>
            <a:r>
              <a:rPr lang="en-CA" dirty="0"/>
              <a:t>E</a:t>
            </a:r>
            <a:r>
              <a:rPr lang="en-CA" dirty="0" smtClean="0"/>
              <a:t>ach </a:t>
            </a:r>
            <a:r>
              <a:rPr lang="en-CA" dirty="0"/>
              <a:t>element is a character stored using the ASCII </a:t>
            </a:r>
            <a:r>
              <a:rPr lang="en-CA" dirty="0" smtClean="0"/>
              <a:t>table</a:t>
            </a:r>
          </a:p>
          <a:p>
            <a:pPr lvl="1"/>
            <a:r>
              <a:rPr lang="en-CA" dirty="0" smtClean="0"/>
              <a:t>A mapping between our printable letters and the 0’s and 1’s in memory</a:t>
            </a:r>
            <a:endParaRPr lang="en-CA" dirty="0"/>
          </a:p>
          <a:p>
            <a:r>
              <a:rPr lang="en-CA" dirty="0"/>
              <a:t>Must be “null terminated” with the special ‘\0’ NULL value, with integer representation 0</a:t>
            </a:r>
          </a:p>
          <a:p>
            <a:r>
              <a:rPr lang="en-CA" dirty="0"/>
              <a:t>This allows things like </a:t>
            </a:r>
            <a:r>
              <a:rPr lang="en-CA" dirty="0" err="1"/>
              <a:t>printf</a:t>
            </a:r>
            <a:r>
              <a:rPr lang="en-CA" dirty="0"/>
              <a:t> to output just the data you want</a:t>
            </a:r>
          </a:p>
          <a:p>
            <a:pPr lvl="1"/>
            <a:r>
              <a:rPr lang="en-CA" dirty="0"/>
              <a:t>Let’s think about that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37198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Strings in memory</a:t>
            </a:r>
            <a:endParaRPr lang="en-US" dirty="0"/>
          </a:p>
        </p:txBody>
      </p:sp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1923" y="1690688"/>
            <a:ext cx="8340969" cy="461025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135206" y="2831613"/>
            <a:ext cx="333609" cy="36927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H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468815" y="2831613"/>
            <a:ext cx="333609" cy="36927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e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5835659" y="2832102"/>
            <a:ext cx="333609" cy="36927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l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6136033" y="2831613"/>
            <a:ext cx="333609" cy="36927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l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6409342" y="2831613"/>
            <a:ext cx="333609" cy="36927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o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6708719" y="2831613"/>
            <a:ext cx="307542" cy="36927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50" dirty="0"/>
              <a:t>\0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19313389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Memory</a:t>
            </a:r>
            <a:br>
              <a:rPr lang="en-CA" dirty="0"/>
            </a:br>
            <a:r>
              <a:rPr lang="en-CA" dirty="0"/>
              <a:t>is binary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3196492" cy="4351338"/>
          </a:xfrm>
        </p:spPr>
        <p:txBody>
          <a:bodyPr/>
          <a:lstStyle/>
          <a:p>
            <a:r>
              <a:rPr lang="en-CA" dirty="0"/>
              <a:t>Char type is really an 8-bit integer</a:t>
            </a:r>
          </a:p>
          <a:p>
            <a:r>
              <a:rPr lang="en-CA" dirty="0"/>
              <a:t>The mapping to text characters is defined by another standard!</a:t>
            </a:r>
            <a:endParaRPr lang="en-US" dirty="0"/>
          </a:p>
        </p:txBody>
      </p:sp>
      <p:pic>
        <p:nvPicPr>
          <p:cNvPr id="3074" name="Picture 2" descr="Image result for ascii tabl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4692" y="0"/>
            <a:ext cx="8157308" cy="6624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63373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Exercises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Write a C program to reverse the characters in its first argument and output to terminal</a:t>
            </a:r>
          </a:p>
          <a:p>
            <a:r>
              <a:rPr lang="en-CA" dirty="0"/>
              <a:t>Re-write our sort program to sort text words instead of numbers</a:t>
            </a:r>
          </a:p>
          <a:p>
            <a:r>
              <a:rPr lang="en-CA" dirty="0"/>
              <a:t>Write a program that tells you the number of characters in a word, the number of words on a line, or the number of lines in a file (requires reading ahead)</a:t>
            </a:r>
          </a:p>
          <a:p>
            <a:endParaRPr lang="en-CA" dirty="0"/>
          </a:p>
          <a:p>
            <a:r>
              <a:rPr lang="en-CA" dirty="0" smtClean="0"/>
              <a:t>Continues to be a good idea: K&amp;R book, Chapters 1-4 &amp; 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66463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Sorting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For each position in the array, </a:t>
            </a:r>
            <a:r>
              <a:rPr lang="en-US" dirty="0" err="1"/>
              <a:t>pos</a:t>
            </a:r>
            <a:endParaRPr lang="en-US" dirty="0"/>
          </a:p>
          <a:p>
            <a:pPr lvl="1"/>
            <a:r>
              <a:rPr lang="en-US" dirty="0"/>
              <a:t>Let </a:t>
            </a:r>
            <a:r>
              <a:rPr lang="en-US" dirty="0" err="1"/>
              <a:t>curr</a:t>
            </a:r>
            <a:r>
              <a:rPr lang="en-US" dirty="0"/>
              <a:t> be the current value at </a:t>
            </a:r>
            <a:r>
              <a:rPr lang="en-US" dirty="0" err="1"/>
              <a:t>pos</a:t>
            </a:r>
            <a:endParaRPr lang="en-US" dirty="0"/>
          </a:p>
          <a:p>
            <a:pPr lvl="1"/>
            <a:r>
              <a:rPr lang="en-US" dirty="0"/>
              <a:t>Find the position of the minimal element from </a:t>
            </a:r>
            <a:r>
              <a:rPr lang="en-US" dirty="0" err="1"/>
              <a:t>pos</a:t>
            </a:r>
            <a:r>
              <a:rPr lang="en-US" dirty="0"/>
              <a:t> to the end: </a:t>
            </a:r>
            <a:r>
              <a:rPr lang="en-US" dirty="0" err="1"/>
              <a:t>min_val</a:t>
            </a:r>
            <a:r>
              <a:rPr lang="en-US" dirty="0"/>
              <a:t>, </a:t>
            </a:r>
            <a:r>
              <a:rPr lang="en-US" dirty="0" err="1"/>
              <a:t>min_pos</a:t>
            </a:r>
            <a:endParaRPr lang="en-US" dirty="0"/>
          </a:p>
          <a:p>
            <a:pPr lvl="1"/>
            <a:r>
              <a:rPr lang="en-US" dirty="0"/>
              <a:t>Swap the values of </a:t>
            </a:r>
            <a:r>
              <a:rPr lang="en-US" dirty="0" err="1"/>
              <a:t>pos</a:t>
            </a:r>
            <a:r>
              <a:rPr lang="en-US" dirty="0"/>
              <a:t> and </a:t>
            </a:r>
            <a:r>
              <a:rPr lang="en-US" dirty="0" err="1"/>
              <a:t>min_pos</a:t>
            </a:r>
            <a:endParaRPr lang="en-US" dirty="0"/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CA" dirty="0"/>
              <a:t>Intuition: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7329329" y="3299461"/>
            <a:ext cx="727363" cy="7793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3200" dirty="0"/>
              <a:t>1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8255854" y="3299461"/>
            <a:ext cx="727363" cy="7793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3200" dirty="0"/>
              <a:t>3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095786" y="3299461"/>
            <a:ext cx="727363" cy="7793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3200" dirty="0"/>
              <a:t>4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9935718" y="3299461"/>
            <a:ext cx="727363" cy="7793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3200" dirty="0"/>
              <a:t>2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6909364" y="5023289"/>
            <a:ext cx="839931" cy="56724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3200" dirty="0" err="1">
                <a:solidFill>
                  <a:schemeClr val="tx1"/>
                </a:solidFill>
              </a:rPr>
              <a:t>pos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8619535" y="5023289"/>
            <a:ext cx="1679864" cy="56821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3200" dirty="0" err="1">
                <a:solidFill>
                  <a:schemeClr val="tx1"/>
                </a:solidFill>
              </a:rPr>
              <a:t>min_pos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2" name="Straight Arrow Connector 11"/>
          <p:cNvCxnSpPr>
            <a:stCxn id="9" idx="0"/>
            <a:endCxn id="5" idx="2"/>
          </p:cNvCxnSpPr>
          <p:nvPr/>
        </p:nvCxnSpPr>
        <p:spPr>
          <a:xfrm flipV="1">
            <a:off x="7329330" y="4078779"/>
            <a:ext cx="363681" cy="94451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cxnSpLocks/>
            <a:stCxn id="10" idx="0"/>
            <a:endCxn id="8" idx="2"/>
          </p:cNvCxnSpPr>
          <p:nvPr/>
        </p:nvCxnSpPr>
        <p:spPr>
          <a:xfrm flipV="1">
            <a:off x="9459467" y="4078779"/>
            <a:ext cx="839933" cy="94451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urved Connector 14"/>
          <p:cNvCxnSpPr>
            <a:cxnSpLocks/>
            <a:stCxn id="5" idx="0"/>
            <a:endCxn id="8" idx="0"/>
          </p:cNvCxnSpPr>
          <p:nvPr/>
        </p:nvCxnSpPr>
        <p:spPr>
          <a:xfrm rot="5400000" flipH="1" flipV="1">
            <a:off x="8996205" y="1996267"/>
            <a:ext cx="12700" cy="2606389"/>
          </a:xfrm>
          <a:prstGeom prst="curvedConnector3">
            <a:avLst>
              <a:gd name="adj1" fmla="val 1800000"/>
            </a:avLst>
          </a:prstGeom>
          <a:ln w="381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8152747" y="2098253"/>
            <a:ext cx="1886078" cy="84378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3200" dirty="0">
                <a:solidFill>
                  <a:schemeClr val="tx1"/>
                </a:solidFill>
              </a:rPr>
              <a:t>Do not swap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98695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Sorting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For each position in the array, </a:t>
            </a:r>
            <a:r>
              <a:rPr lang="en-US" dirty="0" err="1"/>
              <a:t>pos</a:t>
            </a:r>
            <a:endParaRPr lang="en-US" dirty="0"/>
          </a:p>
          <a:p>
            <a:pPr lvl="1"/>
            <a:r>
              <a:rPr lang="en-US" dirty="0"/>
              <a:t>Let </a:t>
            </a:r>
            <a:r>
              <a:rPr lang="en-US" dirty="0" err="1"/>
              <a:t>curr</a:t>
            </a:r>
            <a:r>
              <a:rPr lang="en-US" dirty="0"/>
              <a:t> be the current value at </a:t>
            </a:r>
            <a:r>
              <a:rPr lang="en-US" dirty="0" err="1"/>
              <a:t>pos</a:t>
            </a:r>
            <a:endParaRPr lang="en-US" dirty="0"/>
          </a:p>
          <a:p>
            <a:pPr lvl="1"/>
            <a:r>
              <a:rPr lang="en-US" dirty="0"/>
              <a:t>Find the position of the minimal element from </a:t>
            </a:r>
            <a:r>
              <a:rPr lang="en-US" dirty="0" err="1"/>
              <a:t>pos</a:t>
            </a:r>
            <a:r>
              <a:rPr lang="en-US" dirty="0"/>
              <a:t> to the end: </a:t>
            </a:r>
            <a:r>
              <a:rPr lang="en-US" dirty="0" err="1"/>
              <a:t>min_val</a:t>
            </a:r>
            <a:r>
              <a:rPr lang="en-US" dirty="0"/>
              <a:t>, </a:t>
            </a:r>
            <a:r>
              <a:rPr lang="en-US" dirty="0" err="1"/>
              <a:t>min_pos</a:t>
            </a:r>
            <a:endParaRPr lang="en-US" dirty="0"/>
          </a:p>
          <a:p>
            <a:pPr lvl="1"/>
            <a:r>
              <a:rPr lang="en-US" dirty="0"/>
              <a:t>Swap the values of </a:t>
            </a:r>
            <a:r>
              <a:rPr lang="en-US" dirty="0" err="1"/>
              <a:t>pos</a:t>
            </a:r>
            <a:r>
              <a:rPr lang="en-US" dirty="0"/>
              <a:t> and </a:t>
            </a:r>
            <a:r>
              <a:rPr lang="en-US" dirty="0" err="1"/>
              <a:t>min_pos</a:t>
            </a:r>
            <a:endParaRPr lang="en-US" dirty="0"/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CA" dirty="0"/>
              <a:t>Intuition: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7310282" y="3299461"/>
            <a:ext cx="727363" cy="7793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3200" dirty="0"/>
              <a:t>1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8255854" y="3299461"/>
            <a:ext cx="727363" cy="7793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3200" dirty="0"/>
              <a:t>3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095786" y="3299461"/>
            <a:ext cx="727363" cy="7793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3200" dirty="0"/>
              <a:t>4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9935718" y="3299461"/>
            <a:ext cx="727363" cy="7793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3200" dirty="0"/>
              <a:t>2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6909364" y="5023289"/>
            <a:ext cx="839931" cy="56724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3200" dirty="0" err="1">
                <a:solidFill>
                  <a:schemeClr val="tx1"/>
                </a:solidFill>
              </a:rPr>
              <a:t>pos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2" name="Straight Arrow Connector 11"/>
          <p:cNvCxnSpPr>
            <a:stCxn id="9" idx="0"/>
          </p:cNvCxnSpPr>
          <p:nvPr/>
        </p:nvCxnSpPr>
        <p:spPr>
          <a:xfrm flipV="1">
            <a:off x="7329330" y="4085129"/>
            <a:ext cx="1088830" cy="93816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8546658" y="5743685"/>
            <a:ext cx="1679864" cy="56821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3200" dirty="0" err="1">
                <a:solidFill>
                  <a:schemeClr val="tx1"/>
                </a:solidFill>
              </a:rPr>
              <a:t>min_pos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4" name="Straight Arrow Connector 23"/>
          <p:cNvCxnSpPr>
            <a:stCxn id="23" idx="0"/>
          </p:cNvCxnSpPr>
          <p:nvPr/>
        </p:nvCxnSpPr>
        <p:spPr>
          <a:xfrm flipV="1">
            <a:off x="9386590" y="5328972"/>
            <a:ext cx="1525" cy="414713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8546658" y="4760757"/>
            <a:ext cx="1679864" cy="56821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3200" dirty="0">
                <a:solidFill>
                  <a:schemeClr val="tx1"/>
                </a:solidFill>
              </a:rPr>
              <a:t>search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8" name="Straight Arrow Connector 27"/>
          <p:cNvCxnSpPr/>
          <p:nvPr/>
        </p:nvCxnSpPr>
        <p:spPr>
          <a:xfrm flipH="1" flipV="1">
            <a:off x="9363732" y="4071285"/>
            <a:ext cx="86868" cy="615141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V="1">
            <a:off x="9462792" y="4071285"/>
            <a:ext cx="740872" cy="651717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32735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Sorting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For each position in the array, </a:t>
            </a:r>
            <a:r>
              <a:rPr lang="en-US" dirty="0" err="1"/>
              <a:t>pos</a:t>
            </a:r>
            <a:endParaRPr lang="en-US" dirty="0"/>
          </a:p>
          <a:p>
            <a:pPr lvl="1"/>
            <a:r>
              <a:rPr lang="en-US" dirty="0"/>
              <a:t>Let </a:t>
            </a:r>
            <a:r>
              <a:rPr lang="en-US" dirty="0" err="1"/>
              <a:t>curr</a:t>
            </a:r>
            <a:r>
              <a:rPr lang="en-US" dirty="0"/>
              <a:t> be the current value at </a:t>
            </a:r>
            <a:r>
              <a:rPr lang="en-US" dirty="0" err="1"/>
              <a:t>pos</a:t>
            </a:r>
            <a:endParaRPr lang="en-US" dirty="0"/>
          </a:p>
          <a:p>
            <a:pPr lvl="1"/>
            <a:r>
              <a:rPr lang="en-US" dirty="0"/>
              <a:t>Find the position of the minimal element from </a:t>
            </a:r>
            <a:r>
              <a:rPr lang="en-US" dirty="0" err="1"/>
              <a:t>pos</a:t>
            </a:r>
            <a:r>
              <a:rPr lang="en-US" dirty="0"/>
              <a:t> to the end: </a:t>
            </a:r>
            <a:r>
              <a:rPr lang="en-US" dirty="0" err="1"/>
              <a:t>min_val</a:t>
            </a:r>
            <a:r>
              <a:rPr lang="en-US" dirty="0"/>
              <a:t>, </a:t>
            </a:r>
            <a:r>
              <a:rPr lang="en-US" dirty="0" err="1"/>
              <a:t>min_pos</a:t>
            </a:r>
            <a:endParaRPr lang="en-US" dirty="0"/>
          </a:p>
          <a:p>
            <a:pPr lvl="1"/>
            <a:r>
              <a:rPr lang="en-US" dirty="0"/>
              <a:t>Swap the values of </a:t>
            </a:r>
            <a:r>
              <a:rPr lang="en-US" dirty="0" err="1"/>
              <a:t>pos</a:t>
            </a:r>
            <a:r>
              <a:rPr lang="en-US" dirty="0"/>
              <a:t> and </a:t>
            </a:r>
            <a:r>
              <a:rPr lang="en-US" dirty="0" err="1"/>
              <a:t>min_pos</a:t>
            </a:r>
            <a:endParaRPr lang="en-US" dirty="0"/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CA" dirty="0"/>
              <a:t>Intuition: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7310282" y="3299461"/>
            <a:ext cx="727363" cy="7793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3200" dirty="0"/>
              <a:t>1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8255854" y="3299461"/>
            <a:ext cx="727363" cy="7793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3200" dirty="0"/>
              <a:t>3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095786" y="3299461"/>
            <a:ext cx="727363" cy="7793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3200" dirty="0"/>
              <a:t>4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9935718" y="3299461"/>
            <a:ext cx="727363" cy="7793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3200" dirty="0"/>
              <a:t>2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6909364" y="5023289"/>
            <a:ext cx="839931" cy="56724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3200" dirty="0" err="1">
                <a:solidFill>
                  <a:schemeClr val="tx1"/>
                </a:solidFill>
              </a:rPr>
              <a:t>pos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2" name="Straight Arrow Connector 11"/>
          <p:cNvCxnSpPr>
            <a:stCxn id="9" idx="0"/>
          </p:cNvCxnSpPr>
          <p:nvPr/>
        </p:nvCxnSpPr>
        <p:spPr>
          <a:xfrm flipV="1">
            <a:off x="7329330" y="4085129"/>
            <a:ext cx="1088830" cy="93816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8619535" y="5023289"/>
            <a:ext cx="1679864" cy="56821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3200" dirty="0" err="1">
                <a:solidFill>
                  <a:schemeClr val="tx1"/>
                </a:solidFill>
              </a:rPr>
              <a:t>min_pos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8" name="Straight Arrow Connector 17"/>
          <p:cNvCxnSpPr>
            <a:stCxn id="17" idx="0"/>
            <a:endCxn id="8" idx="2"/>
          </p:cNvCxnSpPr>
          <p:nvPr/>
        </p:nvCxnSpPr>
        <p:spPr>
          <a:xfrm flipV="1">
            <a:off x="9459467" y="4078779"/>
            <a:ext cx="839933" cy="94451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8882933" y="2164002"/>
            <a:ext cx="1153068" cy="56724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3200" dirty="0">
                <a:solidFill>
                  <a:schemeClr val="tx1"/>
                </a:solidFill>
              </a:rPr>
              <a:t>swap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2" name="Curved Connector 31"/>
          <p:cNvCxnSpPr/>
          <p:nvPr/>
        </p:nvCxnSpPr>
        <p:spPr>
          <a:xfrm rot="5400000" flipH="1" flipV="1">
            <a:off x="9431354" y="2607277"/>
            <a:ext cx="13508" cy="1397875"/>
          </a:xfrm>
          <a:prstGeom prst="curvedConnector3">
            <a:avLst>
              <a:gd name="adj1" fmla="val 3989880"/>
            </a:avLst>
          </a:prstGeom>
          <a:ln w="381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23350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Sorting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For each position in the array, </a:t>
            </a:r>
            <a:r>
              <a:rPr lang="en-US" dirty="0" err="1"/>
              <a:t>pos</a:t>
            </a:r>
            <a:endParaRPr lang="en-US" dirty="0"/>
          </a:p>
          <a:p>
            <a:pPr lvl="1"/>
            <a:r>
              <a:rPr lang="en-US" dirty="0"/>
              <a:t>Let </a:t>
            </a:r>
            <a:r>
              <a:rPr lang="en-US" dirty="0" err="1"/>
              <a:t>curr</a:t>
            </a:r>
            <a:r>
              <a:rPr lang="en-US" dirty="0"/>
              <a:t> be the current value at </a:t>
            </a:r>
            <a:r>
              <a:rPr lang="en-US" dirty="0" err="1"/>
              <a:t>pos</a:t>
            </a:r>
            <a:endParaRPr lang="en-US" dirty="0"/>
          </a:p>
          <a:p>
            <a:pPr lvl="1"/>
            <a:r>
              <a:rPr lang="en-US" dirty="0"/>
              <a:t>Find the position of the minimal element from </a:t>
            </a:r>
            <a:r>
              <a:rPr lang="en-US" dirty="0" err="1"/>
              <a:t>pos</a:t>
            </a:r>
            <a:r>
              <a:rPr lang="en-US" dirty="0"/>
              <a:t> to the end: </a:t>
            </a:r>
            <a:r>
              <a:rPr lang="en-US" dirty="0" err="1"/>
              <a:t>min_val</a:t>
            </a:r>
            <a:r>
              <a:rPr lang="en-US" dirty="0"/>
              <a:t>, </a:t>
            </a:r>
            <a:r>
              <a:rPr lang="en-US" dirty="0" err="1"/>
              <a:t>min_pos</a:t>
            </a:r>
            <a:endParaRPr lang="en-US" dirty="0"/>
          </a:p>
          <a:p>
            <a:pPr lvl="1"/>
            <a:r>
              <a:rPr lang="en-US" dirty="0"/>
              <a:t>Swap the values of </a:t>
            </a:r>
            <a:r>
              <a:rPr lang="en-US" dirty="0" err="1"/>
              <a:t>pos</a:t>
            </a:r>
            <a:r>
              <a:rPr lang="en-US" dirty="0"/>
              <a:t> and </a:t>
            </a:r>
            <a:r>
              <a:rPr lang="en-US" dirty="0" err="1"/>
              <a:t>min_pos</a:t>
            </a:r>
            <a:endParaRPr lang="en-US" dirty="0"/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CA" dirty="0"/>
              <a:t>Intuition: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7310282" y="3299461"/>
            <a:ext cx="727363" cy="7793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3200" dirty="0"/>
              <a:t>1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8255854" y="3299461"/>
            <a:ext cx="727363" cy="7793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3200" dirty="0"/>
              <a:t>2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095786" y="3299461"/>
            <a:ext cx="727363" cy="7793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3200" dirty="0"/>
              <a:t>4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9935718" y="3299461"/>
            <a:ext cx="727363" cy="7793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3200" dirty="0"/>
              <a:t>3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6909364" y="5023289"/>
            <a:ext cx="839931" cy="56724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3200" dirty="0" err="1">
                <a:solidFill>
                  <a:schemeClr val="tx1"/>
                </a:solidFill>
              </a:rPr>
              <a:t>pos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2" name="Straight Arrow Connector 11"/>
          <p:cNvCxnSpPr>
            <a:stCxn id="9" idx="0"/>
          </p:cNvCxnSpPr>
          <p:nvPr/>
        </p:nvCxnSpPr>
        <p:spPr>
          <a:xfrm flipV="1">
            <a:off x="7329330" y="4085129"/>
            <a:ext cx="1088830" cy="93816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8619535" y="5023289"/>
            <a:ext cx="1679864" cy="56821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3200" dirty="0" err="1">
                <a:solidFill>
                  <a:schemeClr val="tx1"/>
                </a:solidFill>
              </a:rPr>
              <a:t>min_pos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8" name="Straight Arrow Connector 17"/>
          <p:cNvCxnSpPr>
            <a:stCxn id="17" idx="0"/>
            <a:endCxn id="8" idx="2"/>
          </p:cNvCxnSpPr>
          <p:nvPr/>
        </p:nvCxnSpPr>
        <p:spPr>
          <a:xfrm flipV="1">
            <a:off x="9459467" y="4078779"/>
            <a:ext cx="839933" cy="94451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8584833" y="2164002"/>
            <a:ext cx="1780149" cy="56724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3200" dirty="0">
                <a:solidFill>
                  <a:schemeClr val="tx1"/>
                </a:solidFill>
              </a:rPr>
              <a:t>swapped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2" name="Curved Connector 31"/>
          <p:cNvCxnSpPr/>
          <p:nvPr/>
        </p:nvCxnSpPr>
        <p:spPr>
          <a:xfrm rot="5400000" flipH="1" flipV="1">
            <a:off x="9431354" y="2607277"/>
            <a:ext cx="13508" cy="1397875"/>
          </a:xfrm>
          <a:prstGeom prst="curvedConnector3">
            <a:avLst>
              <a:gd name="adj1" fmla="val 3989880"/>
            </a:avLst>
          </a:prstGeom>
          <a:ln w="381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84367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Sorting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For each position in the array, </a:t>
            </a:r>
            <a:r>
              <a:rPr lang="en-US" dirty="0" err="1"/>
              <a:t>pos</a:t>
            </a:r>
            <a:endParaRPr lang="en-US" dirty="0"/>
          </a:p>
          <a:p>
            <a:pPr lvl="1"/>
            <a:r>
              <a:rPr lang="en-US" dirty="0"/>
              <a:t>Let </a:t>
            </a:r>
            <a:r>
              <a:rPr lang="en-US" dirty="0" err="1"/>
              <a:t>curr</a:t>
            </a:r>
            <a:r>
              <a:rPr lang="en-US" dirty="0"/>
              <a:t> be the current value at </a:t>
            </a:r>
            <a:r>
              <a:rPr lang="en-US" dirty="0" err="1"/>
              <a:t>pos</a:t>
            </a:r>
            <a:endParaRPr lang="en-US" dirty="0"/>
          </a:p>
          <a:p>
            <a:pPr lvl="1"/>
            <a:r>
              <a:rPr lang="en-US" dirty="0"/>
              <a:t>Find the position of the minimal element from </a:t>
            </a:r>
            <a:r>
              <a:rPr lang="en-US" dirty="0" err="1"/>
              <a:t>pos</a:t>
            </a:r>
            <a:r>
              <a:rPr lang="en-US" dirty="0"/>
              <a:t> to the end: </a:t>
            </a:r>
            <a:r>
              <a:rPr lang="en-US" dirty="0" err="1"/>
              <a:t>min_val</a:t>
            </a:r>
            <a:r>
              <a:rPr lang="en-US" dirty="0"/>
              <a:t>, </a:t>
            </a:r>
            <a:r>
              <a:rPr lang="en-US" dirty="0" err="1"/>
              <a:t>min_pos</a:t>
            </a:r>
            <a:endParaRPr lang="en-US" dirty="0"/>
          </a:p>
          <a:p>
            <a:pPr lvl="1"/>
            <a:r>
              <a:rPr lang="en-US" dirty="0"/>
              <a:t>Swap the values of </a:t>
            </a:r>
            <a:r>
              <a:rPr lang="en-US" dirty="0" err="1"/>
              <a:t>pos</a:t>
            </a:r>
            <a:r>
              <a:rPr lang="en-US" dirty="0"/>
              <a:t> and </a:t>
            </a:r>
            <a:r>
              <a:rPr lang="en-US" dirty="0" err="1"/>
              <a:t>min_pos</a:t>
            </a:r>
            <a:endParaRPr lang="en-US" dirty="0"/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CA" dirty="0"/>
              <a:t>Intuition: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7310282" y="3299461"/>
            <a:ext cx="727363" cy="7793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3200" dirty="0"/>
              <a:t>1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8255854" y="3299461"/>
            <a:ext cx="727363" cy="7793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3200" dirty="0" smtClean="0"/>
              <a:t>2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095786" y="3299461"/>
            <a:ext cx="727363" cy="7793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3200" dirty="0"/>
              <a:t>4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9935718" y="3299461"/>
            <a:ext cx="727363" cy="7793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3200" dirty="0" smtClean="0"/>
              <a:t>3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6909364" y="5023289"/>
            <a:ext cx="839931" cy="56724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3200" dirty="0" err="1">
                <a:solidFill>
                  <a:schemeClr val="tx1"/>
                </a:solidFill>
              </a:rPr>
              <a:t>pos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2" name="Straight Arrow Connector 11"/>
          <p:cNvCxnSpPr>
            <a:stCxn id="9" idx="0"/>
          </p:cNvCxnSpPr>
          <p:nvPr/>
        </p:nvCxnSpPr>
        <p:spPr>
          <a:xfrm flipV="1">
            <a:off x="7329330" y="4078779"/>
            <a:ext cx="2034402" cy="94451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8546658" y="5743685"/>
            <a:ext cx="1679864" cy="56821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3200" dirty="0" err="1">
                <a:solidFill>
                  <a:schemeClr val="tx1"/>
                </a:solidFill>
              </a:rPr>
              <a:t>min_pos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4" name="Straight Arrow Connector 23"/>
          <p:cNvCxnSpPr>
            <a:stCxn id="23" idx="0"/>
          </p:cNvCxnSpPr>
          <p:nvPr/>
        </p:nvCxnSpPr>
        <p:spPr>
          <a:xfrm flipV="1">
            <a:off x="9386590" y="5328972"/>
            <a:ext cx="1525" cy="414713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8546658" y="4760757"/>
            <a:ext cx="1679864" cy="56821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3200" dirty="0">
                <a:solidFill>
                  <a:schemeClr val="tx1"/>
                </a:solidFill>
              </a:rPr>
              <a:t>search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9" name="Straight Arrow Connector 28"/>
          <p:cNvCxnSpPr/>
          <p:nvPr/>
        </p:nvCxnSpPr>
        <p:spPr>
          <a:xfrm flipV="1">
            <a:off x="9462792" y="4071285"/>
            <a:ext cx="740872" cy="651717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81466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Sorting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For each position in the array, </a:t>
            </a:r>
            <a:r>
              <a:rPr lang="en-US" dirty="0" err="1"/>
              <a:t>pos</a:t>
            </a:r>
            <a:endParaRPr lang="en-US" dirty="0"/>
          </a:p>
          <a:p>
            <a:pPr lvl="1"/>
            <a:r>
              <a:rPr lang="en-US" dirty="0"/>
              <a:t>Let </a:t>
            </a:r>
            <a:r>
              <a:rPr lang="en-US" dirty="0" err="1"/>
              <a:t>curr</a:t>
            </a:r>
            <a:r>
              <a:rPr lang="en-US" dirty="0"/>
              <a:t> be the current value at </a:t>
            </a:r>
            <a:r>
              <a:rPr lang="en-US" dirty="0" err="1"/>
              <a:t>pos</a:t>
            </a:r>
            <a:endParaRPr lang="en-US" dirty="0"/>
          </a:p>
          <a:p>
            <a:pPr lvl="1"/>
            <a:r>
              <a:rPr lang="en-US" dirty="0"/>
              <a:t>Find the position of the minimal element from </a:t>
            </a:r>
            <a:r>
              <a:rPr lang="en-US" dirty="0" err="1"/>
              <a:t>pos</a:t>
            </a:r>
            <a:r>
              <a:rPr lang="en-US" dirty="0"/>
              <a:t> to the end: </a:t>
            </a:r>
            <a:r>
              <a:rPr lang="en-US" dirty="0" err="1"/>
              <a:t>min_val</a:t>
            </a:r>
            <a:r>
              <a:rPr lang="en-US" dirty="0"/>
              <a:t>, </a:t>
            </a:r>
            <a:r>
              <a:rPr lang="en-US" dirty="0" err="1"/>
              <a:t>min_pos</a:t>
            </a:r>
            <a:endParaRPr lang="en-US" dirty="0"/>
          </a:p>
          <a:p>
            <a:pPr lvl="1"/>
            <a:r>
              <a:rPr lang="en-US" dirty="0"/>
              <a:t>Swap the values of </a:t>
            </a:r>
            <a:r>
              <a:rPr lang="en-US" dirty="0" err="1"/>
              <a:t>pos</a:t>
            </a:r>
            <a:r>
              <a:rPr lang="en-US" dirty="0"/>
              <a:t> and </a:t>
            </a:r>
            <a:r>
              <a:rPr lang="en-US" dirty="0" err="1"/>
              <a:t>min_pos</a:t>
            </a:r>
            <a:endParaRPr lang="en-US" dirty="0"/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CA" dirty="0"/>
              <a:t>Intuition: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7310282" y="3299461"/>
            <a:ext cx="727363" cy="7793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3200" dirty="0"/>
              <a:t>1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8255854" y="3299461"/>
            <a:ext cx="727363" cy="7793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3200" dirty="0"/>
              <a:t>2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095786" y="3299461"/>
            <a:ext cx="727363" cy="7793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3200" dirty="0"/>
              <a:t>4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9935718" y="3299461"/>
            <a:ext cx="727363" cy="7793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3200" dirty="0"/>
              <a:t>3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6909364" y="5023289"/>
            <a:ext cx="839931" cy="56724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3200" dirty="0" err="1">
                <a:solidFill>
                  <a:schemeClr val="tx1"/>
                </a:solidFill>
              </a:rPr>
              <a:t>pos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2" name="Straight Arrow Connector 11"/>
          <p:cNvCxnSpPr>
            <a:cxnSpLocks/>
            <a:stCxn id="9" idx="0"/>
            <a:endCxn id="7" idx="2"/>
          </p:cNvCxnSpPr>
          <p:nvPr/>
        </p:nvCxnSpPr>
        <p:spPr>
          <a:xfrm flipV="1">
            <a:off x="7329330" y="4078779"/>
            <a:ext cx="2130138" cy="94451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8619535" y="5023289"/>
            <a:ext cx="1679864" cy="56821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3200" dirty="0" err="1">
                <a:solidFill>
                  <a:schemeClr val="tx1"/>
                </a:solidFill>
              </a:rPr>
              <a:t>min_pos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8" name="Straight Arrow Connector 17"/>
          <p:cNvCxnSpPr>
            <a:stCxn id="17" idx="0"/>
            <a:endCxn id="8" idx="2"/>
          </p:cNvCxnSpPr>
          <p:nvPr/>
        </p:nvCxnSpPr>
        <p:spPr>
          <a:xfrm flipV="1">
            <a:off x="9459467" y="4078779"/>
            <a:ext cx="839933" cy="94451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9359184" y="2348601"/>
            <a:ext cx="1153068" cy="56724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3200" dirty="0">
                <a:solidFill>
                  <a:schemeClr val="tx1"/>
                </a:solidFill>
              </a:rPr>
              <a:t>swap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2" name="Curved Connector 31"/>
          <p:cNvCxnSpPr>
            <a:cxnSpLocks/>
            <a:stCxn id="7" idx="0"/>
            <a:endCxn id="8" idx="0"/>
          </p:cNvCxnSpPr>
          <p:nvPr/>
        </p:nvCxnSpPr>
        <p:spPr>
          <a:xfrm rot="5400000" flipH="1" flipV="1">
            <a:off x="9879434" y="2879495"/>
            <a:ext cx="12700" cy="839932"/>
          </a:xfrm>
          <a:prstGeom prst="curvedConnector3">
            <a:avLst>
              <a:gd name="adj1" fmla="val 1800000"/>
            </a:avLst>
          </a:prstGeom>
          <a:ln w="381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57151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1614</TotalTime>
  <Words>1541</Words>
  <Application>Microsoft Macintosh PowerPoint</Application>
  <PresentationFormat>Widescreen</PresentationFormat>
  <Paragraphs>289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7" baseType="lpstr">
      <vt:lpstr>Calibri</vt:lpstr>
      <vt:lpstr>Calibri Light</vt:lpstr>
      <vt:lpstr>Arial</vt:lpstr>
      <vt:lpstr>office theme</vt:lpstr>
      <vt:lpstr>COMP 206 – Introduction to Software Systems</vt:lpstr>
      <vt:lpstr>Exercise: A programming challenge</vt:lpstr>
      <vt:lpstr>Sorting</vt:lpstr>
      <vt:lpstr>Sorting</vt:lpstr>
      <vt:lpstr>Sorting</vt:lpstr>
      <vt:lpstr>Sorting</vt:lpstr>
      <vt:lpstr>Sorting</vt:lpstr>
      <vt:lpstr>Sorting</vt:lpstr>
      <vt:lpstr>Sorting</vt:lpstr>
      <vt:lpstr>Sorting</vt:lpstr>
      <vt:lpstr>Dave’s Solution in C</vt:lpstr>
      <vt:lpstr>Dave’s Solution in C</vt:lpstr>
      <vt:lpstr>Dave’s Solution in C</vt:lpstr>
      <vt:lpstr>Dave’s Solution in C</vt:lpstr>
      <vt:lpstr>Dave’s Solution in C</vt:lpstr>
      <vt:lpstr>A bit more “programmatic” version</vt:lpstr>
      <vt:lpstr>PowerPoint Presentation</vt:lpstr>
      <vt:lpstr>PowerPoint Presentation</vt:lpstr>
      <vt:lpstr>PowerPoint Presentation</vt:lpstr>
      <vt:lpstr>First System Element:  Data, data, data</vt:lpstr>
      <vt:lpstr>All data is binary (consists of 1’s and 0’s)</vt:lpstr>
      <vt:lpstr>Do you know how to count in binary?</vt:lpstr>
      <vt:lpstr>Organized using  addresses</vt:lpstr>
      <vt:lpstr>What’s in memory: we will understand all of this by the end of this term</vt:lpstr>
      <vt:lpstr>The memory for our variables</vt:lpstr>
      <vt:lpstr>How much space does a variable take?</vt:lpstr>
      <vt:lpstr>What if we try to store something larger?</vt:lpstr>
      <vt:lpstr>The type matters for real data</vt:lpstr>
      <vt:lpstr>Arrays and Memory</vt:lpstr>
      <vt:lpstr>C Strings</vt:lpstr>
      <vt:lpstr>Strings in memory</vt:lpstr>
      <vt:lpstr>Memory is binary</vt:lpstr>
      <vt:lpstr>Exercises</vt:lpstr>
    </vt:vector>
  </TitlesOfParts>
  <LinksUpToDate>false</LinksUpToDate>
  <SharedDoc>false</SharedDoc>
  <HyperlinksChanged>false</HyperlinksChanged>
  <AppVersion>15.0031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David Meger, Professor</cp:lastModifiedBy>
  <cp:revision>23</cp:revision>
  <dcterms:created xsi:type="dcterms:W3CDTF">2013-07-15T20:26:40Z</dcterms:created>
  <dcterms:modified xsi:type="dcterms:W3CDTF">2018-09-24T15:24:23Z</dcterms:modified>
</cp:coreProperties>
</file>